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5"/>
  </p:notesMasterIdLst>
  <p:sldIdLst>
    <p:sldId id="507" r:id="rId2"/>
    <p:sldId id="486" r:id="rId3"/>
    <p:sldId id="504" r:id="rId4"/>
    <p:sldId id="505" r:id="rId5"/>
    <p:sldId id="508" r:id="rId6"/>
    <p:sldId id="509" r:id="rId7"/>
    <p:sldId id="510" r:id="rId8"/>
    <p:sldId id="487" r:id="rId9"/>
    <p:sldId id="511" r:id="rId10"/>
    <p:sldId id="512" r:id="rId11"/>
    <p:sldId id="513" r:id="rId12"/>
    <p:sldId id="490" r:id="rId13"/>
    <p:sldId id="299" r:id="rId14"/>
    <p:sldId id="300" r:id="rId15"/>
    <p:sldId id="506" r:id="rId16"/>
    <p:sldId id="498" r:id="rId17"/>
    <p:sldId id="489" r:id="rId18"/>
    <p:sldId id="257" r:id="rId19"/>
    <p:sldId id="495" r:id="rId20"/>
    <p:sldId id="497" r:id="rId21"/>
    <p:sldId id="503" r:id="rId22"/>
    <p:sldId id="514" r:id="rId23"/>
    <p:sldId id="301" r:id="rId24"/>
  </p:sldIdLst>
  <p:sldSz cx="9144000" cy="5143500" type="screen16x9"/>
  <p:notesSz cx="7104063" cy="10234613"/>
  <p:embeddedFontLst>
    <p:embeddedFont>
      <p:font typeface="Calibri" panose="020F0502020204030204" pitchFamily="34" charset="0"/>
      <p:regular r:id="rId26"/>
      <p:bold r:id="rId27"/>
      <p:italic r:id="rId28"/>
      <p:boldItalic r:id="rId29"/>
    </p:embeddedFont>
    <p:embeddedFont>
      <p:font typeface="Castellar" panose="020A0402060406010301" pitchFamily="18" charset="0"/>
      <p:regular r:id="rId30"/>
    </p:embeddedFont>
    <p:embeddedFont>
      <p:font typeface="Fira Sans Extra Condensed" panose="020B0503050000020004" pitchFamily="34" charset="0"/>
      <p:regular r:id="rId31"/>
      <p:bold r:id="rId32"/>
      <p:italic r:id="rId33"/>
      <p:boldItalic r:id="rId34"/>
    </p:embeddedFont>
    <p:embeddedFont>
      <p:font typeface="Proxima Nova Semibold" panose="020B0604020202020204" charset="0"/>
      <p:regular r:id="rId35"/>
      <p:bold r:id="rId36"/>
      <p:boldItalic r:id="rId37"/>
    </p:embeddedFont>
    <p:embeddedFont>
      <p:font typeface="Red Hat Display" panose="020B0604020202020204" charset="0"/>
      <p:regular r:id="rId38"/>
      <p:bold r:id="rId39"/>
      <p:italic r:id="rId40"/>
      <p:boldItalic r:id="rId41"/>
    </p:embeddedFont>
    <p:embeddedFont>
      <p:font typeface="Red Hat Text" panose="020B0604020202020204" charset="0"/>
      <p:regular r:id="rId42"/>
      <p:bold r:id="rId43"/>
      <p:italic r:id="rId44"/>
      <p:boldItalic r:id="rId45"/>
    </p:embeddedFont>
    <p:embeddedFont>
      <p:font typeface="Roboto" panose="02000000000000000000" pitchFamily="2" charset="0"/>
      <p:regular r:id="rId46"/>
      <p:bold r:id="rId47"/>
      <p:italic r:id="rId48"/>
      <p:boldItalic r:id="rId49"/>
    </p:embeddedFont>
    <p:embeddedFont>
      <p:font typeface="Roboto Condensed" panose="020000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F9E"/>
    <a:srgbClr val="AEAEAE"/>
    <a:srgbClr val="373538"/>
    <a:srgbClr val="FFFFFF"/>
    <a:srgbClr val="89BBD1"/>
    <a:srgbClr val="D9E9F0"/>
    <a:srgbClr val="722A2C"/>
    <a:srgbClr val="446E81"/>
    <a:srgbClr val="578194"/>
    <a:srgbClr val="436D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24DE985-CB03-4563-9493-8F42587D27DA}">
  <a:tblStyle styleId="{C24DE985-CB03-4563-9493-8F42587D27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83" autoAdjust="0"/>
    <p:restoredTop sz="79062" autoAdjust="0"/>
  </p:normalViewPr>
  <p:slideViewPr>
    <p:cSldViewPr snapToGrid="0">
      <p:cViewPr varScale="1">
        <p:scale>
          <a:sx n="115" d="100"/>
          <a:sy n="115" d="100"/>
        </p:scale>
        <p:origin x="1134"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font" Target="fonts/font25.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font" Target="fonts/font16.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openxmlformats.org/officeDocument/2006/relationships/font" Target="fonts/font2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font" Target="fonts/font2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6.fntdata"/><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G:\.shortcut-targets-by-id\1B7lVl3LO-3dgkbfpMdZe5oentkWYvsTo\20_Alessandro_Hofmann\profitability_analysis\2021_12_17%20profitability_analysis-neutral%20for%20the%20pitch_inkl_CF.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1"/>
          <c:tx>
            <c:strRef>
              <c:f>'profit loss &amp; cash statement'!$D$41</c:f>
              <c:strCache>
                <c:ptCount val="1"/>
                <c:pt idx="0">
                  <c:v>Net Sales</c:v>
                </c:pt>
              </c:strCache>
            </c:strRef>
          </c:tx>
          <c:spPr>
            <a:solidFill>
              <a:srgbClr val="006E9B"/>
            </a:solidFill>
            <a:ln>
              <a:noFill/>
            </a:ln>
            <a:effectLst/>
          </c:spPr>
          <c:invertIfNegative val="0"/>
          <c:cat>
            <c:numRef>
              <c:f>('profit loss &amp; cash statement'!$F$39,'profit loss &amp; cash statement'!$H$39:$K$39)</c:f>
              <c:numCache>
                <c:formatCode>General</c:formatCode>
                <c:ptCount val="5"/>
                <c:pt idx="0">
                  <c:v>2022</c:v>
                </c:pt>
                <c:pt idx="1">
                  <c:v>2023</c:v>
                </c:pt>
                <c:pt idx="2">
                  <c:v>2024</c:v>
                </c:pt>
                <c:pt idx="3">
                  <c:v>2025</c:v>
                </c:pt>
                <c:pt idx="4">
                  <c:v>2026</c:v>
                </c:pt>
              </c:numCache>
              <c:extLst/>
            </c:numRef>
          </c:cat>
          <c:val>
            <c:numRef>
              <c:f>('profit loss &amp; cash statement'!$F$41,'profit loss &amp; cash statement'!$H$41:$K$41)</c:f>
              <c:numCache>
                <c:formatCode>#,##0</c:formatCode>
                <c:ptCount val="5"/>
                <c:pt idx="0">
                  <c:v>297000</c:v>
                </c:pt>
                <c:pt idx="1">
                  <c:v>2868000</c:v>
                </c:pt>
                <c:pt idx="2">
                  <c:v>17370000</c:v>
                </c:pt>
                <c:pt idx="3">
                  <c:v>34050000</c:v>
                </c:pt>
                <c:pt idx="4">
                  <c:v>69000000</c:v>
                </c:pt>
              </c:numCache>
              <c:extLst/>
            </c:numRef>
          </c:val>
          <c:extLst>
            <c:ext xmlns:c16="http://schemas.microsoft.com/office/drawing/2014/chart" uri="{C3380CC4-5D6E-409C-BE32-E72D297353CC}">
              <c16:uniqueId val="{00000000-007D-4823-81F7-7D27ED0AA297}"/>
            </c:ext>
          </c:extLst>
        </c:ser>
        <c:ser>
          <c:idx val="2"/>
          <c:order val="2"/>
          <c:tx>
            <c:strRef>
              <c:f>'profit loss &amp; cash statement'!$D$43</c:f>
              <c:strCache>
                <c:ptCount val="1"/>
                <c:pt idx="0">
                  <c:v>Expenses</c:v>
                </c:pt>
              </c:strCache>
            </c:strRef>
          </c:tx>
          <c:spPr>
            <a:solidFill>
              <a:srgbClr val="F9C500"/>
            </a:solidFill>
            <a:ln>
              <a:noFill/>
            </a:ln>
            <a:effectLst/>
          </c:spPr>
          <c:invertIfNegative val="0"/>
          <c:cat>
            <c:numRef>
              <c:f>('profit loss &amp; cash statement'!$F$39,'profit loss &amp; cash statement'!$H$39:$K$39)</c:f>
              <c:numCache>
                <c:formatCode>General</c:formatCode>
                <c:ptCount val="5"/>
                <c:pt idx="0">
                  <c:v>2022</c:v>
                </c:pt>
                <c:pt idx="1">
                  <c:v>2023</c:v>
                </c:pt>
                <c:pt idx="2">
                  <c:v>2024</c:v>
                </c:pt>
                <c:pt idx="3">
                  <c:v>2025</c:v>
                </c:pt>
                <c:pt idx="4">
                  <c:v>2026</c:v>
                </c:pt>
              </c:numCache>
              <c:extLst/>
            </c:numRef>
          </c:cat>
          <c:val>
            <c:numRef>
              <c:f>('profit loss &amp; cash statement'!$F$43,'profit loss &amp; cash statement'!$H$43:$K$43)</c:f>
              <c:numCache>
                <c:formatCode>#,##0</c:formatCode>
                <c:ptCount val="5"/>
                <c:pt idx="0">
                  <c:v>1511450</c:v>
                </c:pt>
                <c:pt idx="1">
                  <c:v>3104040</c:v>
                </c:pt>
                <c:pt idx="2">
                  <c:v>12130900</c:v>
                </c:pt>
                <c:pt idx="3">
                  <c:v>23668500</c:v>
                </c:pt>
                <c:pt idx="4">
                  <c:v>42050000</c:v>
                </c:pt>
              </c:numCache>
              <c:extLst/>
            </c:numRef>
          </c:val>
          <c:extLst>
            <c:ext xmlns:c16="http://schemas.microsoft.com/office/drawing/2014/chart" uri="{C3380CC4-5D6E-409C-BE32-E72D297353CC}">
              <c16:uniqueId val="{00000001-007D-4823-81F7-7D27ED0AA297}"/>
            </c:ext>
          </c:extLst>
        </c:ser>
        <c:dLbls>
          <c:showLegendKey val="0"/>
          <c:showVal val="0"/>
          <c:showCatName val="0"/>
          <c:showSerName val="0"/>
          <c:showPercent val="0"/>
          <c:showBubbleSize val="0"/>
        </c:dLbls>
        <c:gapWidth val="96"/>
        <c:overlap val="-25"/>
        <c:axId val="348296224"/>
        <c:axId val="348297208"/>
        <c:extLst>
          <c:ext xmlns:c15="http://schemas.microsoft.com/office/drawing/2012/chart" uri="{02D57815-91ED-43cb-92C2-25804820EDAC}">
            <c15:filteredBarSeries>
              <c15:ser>
                <c:idx val="0"/>
                <c:order val="0"/>
                <c:tx>
                  <c:strRef>
                    <c:extLst>
                      <c:ext uri="{02D57815-91ED-43cb-92C2-25804820EDAC}">
                        <c15:formulaRef>
                          <c15:sqref>'profit loss &amp; cash statement'!$D$39</c15:sqref>
                        </c15:formulaRef>
                      </c:ext>
                    </c:extLst>
                    <c:strCache>
                      <c:ptCount val="1"/>
                      <c:pt idx="0">
                        <c:v>Year</c:v>
                      </c:pt>
                    </c:strCache>
                  </c:strRef>
                </c:tx>
                <c:spPr>
                  <a:solidFill>
                    <a:schemeClr val="accent1"/>
                  </a:solidFill>
                  <a:ln>
                    <a:noFill/>
                  </a:ln>
                  <a:effectLst/>
                </c:spPr>
                <c:invertIfNegative val="0"/>
                <c:cat>
                  <c:numRef>
                    <c:extLst>
                      <c:ext uri="{02D57815-91ED-43cb-92C2-25804820EDAC}">
                        <c15:formulaRef>
                          <c15:sqref>('profit loss &amp; cash statement'!$F$39,'profit loss &amp; cash statement'!$H$39:$K$39)</c15:sqref>
                        </c15:formulaRef>
                      </c:ext>
                    </c:extLst>
                    <c:numCache>
                      <c:formatCode>General</c:formatCode>
                      <c:ptCount val="5"/>
                      <c:pt idx="0">
                        <c:v>2022</c:v>
                      </c:pt>
                      <c:pt idx="1">
                        <c:v>2023</c:v>
                      </c:pt>
                      <c:pt idx="2">
                        <c:v>2024</c:v>
                      </c:pt>
                      <c:pt idx="3">
                        <c:v>2025</c:v>
                      </c:pt>
                      <c:pt idx="4">
                        <c:v>2026</c:v>
                      </c:pt>
                    </c:numCache>
                  </c:numRef>
                </c:cat>
                <c:val>
                  <c:numRef>
                    <c:extLst>
                      <c:ext uri="{02D57815-91ED-43cb-92C2-25804820EDAC}">
                        <c15:formulaRef>
                          <c15:sqref>('profit loss &amp; cash statement'!$E$39,'profit loss &amp; cash statement'!$G$39:$K$39)</c15:sqref>
                        </c15:formulaRef>
                      </c:ext>
                    </c:extLst>
                    <c:numCache>
                      <c:formatCode>General</c:formatCode>
                      <c:ptCount val="6"/>
                      <c:pt idx="0">
                        <c:v>2021</c:v>
                      </c:pt>
                      <c:pt idx="2">
                        <c:v>2023</c:v>
                      </c:pt>
                      <c:pt idx="3">
                        <c:v>2024</c:v>
                      </c:pt>
                      <c:pt idx="4">
                        <c:v>2025</c:v>
                      </c:pt>
                      <c:pt idx="5">
                        <c:v>2026</c:v>
                      </c:pt>
                    </c:numCache>
                  </c:numRef>
                </c:val>
                <c:extLst>
                  <c:ext xmlns:c16="http://schemas.microsoft.com/office/drawing/2014/chart" uri="{C3380CC4-5D6E-409C-BE32-E72D297353CC}">
                    <c16:uniqueId val="{00000002-007D-4823-81F7-7D27ED0AA297}"/>
                  </c:ext>
                </c:extLst>
              </c15:ser>
            </c15:filteredBarSeries>
          </c:ext>
        </c:extLst>
      </c:barChart>
      <c:catAx>
        <c:axId val="3482962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A5F9E"/>
                </a:solidFill>
                <a:latin typeface="+mn-lt"/>
                <a:ea typeface="+mn-ea"/>
                <a:cs typeface="+mn-cs"/>
              </a:defRPr>
            </a:pPr>
            <a:endParaRPr lang="de-DE"/>
          </a:p>
        </c:txPr>
        <c:crossAx val="348297208"/>
        <c:crossesAt val="1"/>
        <c:auto val="0"/>
        <c:lblAlgn val="ctr"/>
        <c:lblOffset val="100"/>
        <c:noMultiLvlLbl val="0"/>
      </c:catAx>
      <c:valAx>
        <c:axId val="348297208"/>
        <c:scaling>
          <c:orientation val="minMax"/>
          <c:max val="7000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A5F9E"/>
                </a:solidFill>
                <a:latin typeface="+mn-lt"/>
                <a:ea typeface="+mn-ea"/>
                <a:cs typeface="+mn-cs"/>
              </a:defRPr>
            </a:pPr>
            <a:endParaRPr lang="de-DE"/>
          </a:p>
        </c:txPr>
        <c:crossAx val="348296224"/>
        <c:crosses val="autoZero"/>
        <c:crossBetween val="between"/>
        <c:majorUnit val="10000000"/>
        <c:dispUnits>
          <c:builtInUnit val="millions"/>
        </c:dispUnits>
      </c:valAx>
      <c:spPr>
        <a:noFill/>
        <a:ln>
          <a:noFill/>
        </a:ln>
        <a:effectLst/>
      </c:spPr>
    </c:plotArea>
    <c:legend>
      <c:legendPos val="r"/>
      <c:layout>
        <c:manualLayout>
          <c:xMode val="edge"/>
          <c:yMode val="edge"/>
          <c:x val="0.12847796390826083"/>
          <c:y val="0.16978374712324704"/>
          <c:w val="0.13802458361622011"/>
          <c:h val="0.12114598833509567"/>
        </c:manualLayout>
      </c:layout>
      <c:overlay val="0"/>
      <c:spPr>
        <a:noFill/>
        <a:ln>
          <a:noFill/>
        </a:ln>
        <a:effectLst/>
      </c:spPr>
      <c:txPr>
        <a:bodyPr rot="0" spcFirstLastPara="1" vertOverflow="ellipsis" vert="horz" wrap="square" anchor="ctr" anchorCtr="1"/>
        <a:lstStyle/>
        <a:p>
          <a:pPr>
            <a:defRPr sz="900" b="1" i="0" u="none" strike="noStrike" kern="1200" baseline="0">
              <a:solidFill>
                <a:srgbClr val="0A5F9E"/>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rgbClr val="FFEDE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E51-4C24-BA14-4C8B32645C26}"/>
              </c:ext>
            </c:extLst>
          </c:dPt>
          <c:dPt>
            <c:idx val="1"/>
            <c:bubble3D val="0"/>
            <c:spPr>
              <a:solidFill>
                <a:srgbClr val="FFFFB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E51-4C24-BA14-4C8B32645C26}"/>
              </c:ext>
            </c:extLst>
          </c:dPt>
          <c:dPt>
            <c:idx val="2"/>
            <c:bubble3D val="0"/>
            <c:spPr>
              <a:solidFill>
                <a:srgbClr val="BEE1F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9E51-4C24-BA14-4C8B32645C26}"/>
              </c:ext>
            </c:extLst>
          </c:dPt>
          <c:dPt>
            <c:idx val="3"/>
            <c:bubble3D val="0"/>
            <c:spPr>
              <a:solidFill>
                <a:srgbClr val="FFEAAB"/>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9E51-4C24-BA14-4C8B32645C26}"/>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de-D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Tabelle1!$A$1:$A$4</c:f>
              <c:numCache>
                <c:formatCode>0%</c:formatCode>
                <c:ptCount val="4"/>
                <c:pt idx="0">
                  <c:v>0.25</c:v>
                </c:pt>
                <c:pt idx="1">
                  <c:v>0.1</c:v>
                </c:pt>
                <c:pt idx="2">
                  <c:v>0.5</c:v>
                </c:pt>
                <c:pt idx="3">
                  <c:v>0.15</c:v>
                </c:pt>
              </c:numCache>
            </c:numRef>
          </c:val>
          <c:extLst>
            <c:ext xmlns:c16="http://schemas.microsoft.com/office/drawing/2014/chart" uri="{C3380CC4-5D6E-409C-BE32-E72D297353CC}">
              <c16:uniqueId val="{00000008-9E51-4C24-BA14-4C8B32645C26}"/>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914616561612456"/>
          <c:y val="3.712282926448169E-2"/>
          <c:w val="0.55834535490715009"/>
          <c:h val="0.92575434147103663"/>
        </c:manualLayout>
      </c:layout>
      <c:doughnutChart>
        <c:varyColors val="1"/>
        <c:dLbls>
          <c:showLegendKey val="0"/>
          <c:showVal val="0"/>
          <c:showCatName val="0"/>
          <c:showSerName val="0"/>
          <c:showPercent val="1"/>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407" y="4861441"/>
            <a:ext cx="5683250" cy="4605576"/>
          </a:xfrm>
          <a:prstGeom prst="rect">
            <a:avLst/>
          </a:prstGeom>
          <a:noFill/>
          <a:ln>
            <a:noFill/>
          </a:ln>
        </p:spPr>
        <p:txBody>
          <a:bodyPr spcFirstLastPara="1" wrap="square" lIns="99059" tIns="99059" rIns="99059" bIns="99059"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9b0513d4c7_0_4: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9b0513d4c7_0_4: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r>
              <a:rPr lang="de-CH" dirty="0"/>
              <a:t>FTE im 2023: Hauptsächlich Marketing und Sales (und </a:t>
            </a:r>
            <a:r>
              <a:rPr lang="de-CH" dirty="0" err="1"/>
              <a:t>Product</a:t>
            </a:r>
            <a:r>
              <a:rPr lang="de-CH" dirty="0"/>
              <a:t> Developer)</a:t>
            </a:r>
            <a:endParaRPr dirty="0"/>
          </a:p>
        </p:txBody>
      </p:sp>
    </p:spTree>
    <p:extLst>
      <p:ext uri="{BB962C8B-B14F-4D97-AF65-F5344CB8AC3E}">
        <p14:creationId xmlns:p14="http://schemas.microsoft.com/office/powerpoint/2010/main" val="1347519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r>
              <a:rPr lang="de-CH" dirty="0"/>
              <a:t>FTE im 2023: Hauptsächlich Marketing und Sales (und </a:t>
            </a:r>
            <a:r>
              <a:rPr lang="de-CH" dirty="0" err="1"/>
              <a:t>Product</a:t>
            </a:r>
            <a:r>
              <a:rPr lang="de-CH" dirty="0"/>
              <a:t> Developer)</a:t>
            </a:r>
            <a:endParaRPr dirty="0"/>
          </a:p>
        </p:txBody>
      </p:sp>
    </p:spTree>
    <p:extLst>
      <p:ext uri="{BB962C8B-B14F-4D97-AF65-F5344CB8AC3E}">
        <p14:creationId xmlns:p14="http://schemas.microsoft.com/office/powerpoint/2010/main" val="1347519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9b0513d4c7_0_4: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9b0513d4c7_0_4: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endParaRPr dirty="0"/>
          </a:p>
        </p:txBody>
      </p:sp>
    </p:spTree>
    <p:extLst>
      <p:ext uri="{BB962C8B-B14F-4D97-AF65-F5344CB8AC3E}">
        <p14:creationId xmlns:p14="http://schemas.microsoft.com/office/powerpoint/2010/main" val="1464923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endParaRPr dirty="0"/>
          </a:p>
        </p:txBody>
      </p:sp>
    </p:spTree>
    <p:extLst>
      <p:ext uri="{BB962C8B-B14F-4D97-AF65-F5344CB8AC3E}">
        <p14:creationId xmlns:p14="http://schemas.microsoft.com/office/powerpoint/2010/main" val="703543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r>
              <a:rPr lang="de-CH" dirty="0"/>
              <a:t>Um die vorherigen Annahmen erreichen zu  können, benötigen wir folgende Finanzierungen: Total 1.75M CHF. Für unsere </a:t>
            </a:r>
            <a:r>
              <a:rPr lang="de-CH" dirty="0" err="1"/>
              <a:t>Pre</a:t>
            </a:r>
            <a:r>
              <a:rPr lang="de-CH" dirty="0"/>
              <a:t>-Seed Runde benötigen wir einen Betrag von CHF 1.25M CHF (grösster Teil Marketing und Produktionskosten). Wenn unsere Annahmen so eintreffen, würden wir höchstens einen Betrag von CHF 500k im 23 benötigen, dann wären alle Runden abgeschlossen und </a:t>
            </a:r>
            <a:r>
              <a:rPr lang="de-CH" dirty="0" err="1"/>
              <a:t>potiio</a:t>
            </a:r>
            <a:r>
              <a:rPr lang="de-CH" dirty="0"/>
              <a:t> selbsttragend.</a:t>
            </a:r>
            <a:endParaRPr dirty="0"/>
          </a:p>
        </p:txBody>
      </p:sp>
    </p:spTree>
    <p:extLst>
      <p:ext uri="{BB962C8B-B14F-4D97-AF65-F5344CB8AC3E}">
        <p14:creationId xmlns:p14="http://schemas.microsoft.com/office/powerpoint/2010/main" val="3451062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34166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r>
              <a:rPr lang="de-CH" dirty="0"/>
              <a:t>Hydration </a:t>
            </a:r>
            <a:r>
              <a:rPr lang="de-CH" dirty="0" err="1"/>
              <a:t>should</a:t>
            </a:r>
            <a:r>
              <a:rPr lang="de-CH" dirty="0"/>
              <a:t> wow </a:t>
            </a:r>
            <a:r>
              <a:rPr lang="de-CH" dirty="0" err="1"/>
              <a:t>your</a:t>
            </a:r>
            <a:r>
              <a:rPr lang="de-CH" dirty="0"/>
              <a:t> </a:t>
            </a:r>
            <a:r>
              <a:rPr lang="de-CH" dirty="0" err="1"/>
              <a:t>senses</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CH" dirty="0"/>
              <a:t>Unsere GTM-Strategie sieht wie folgt aus: Unser Prototyp steht und ist funktionstüchtig (inklusive Kapselsystem). Mit unserem Produkt wollen wir die Millennials und </a:t>
            </a:r>
            <a:r>
              <a:rPr lang="de-CH" dirty="0" err="1"/>
              <a:t>GenZ</a:t>
            </a:r>
            <a:r>
              <a:rPr lang="de-CH" dirty="0"/>
              <a:t> ansprechen. Dies aus den folgenden Gründen: Macher-Kultur, Tech-Affin, Gesundheits-Bewusst jedoch auch Geniesser und Zuckerliebhaber.</a:t>
            </a:r>
          </a:p>
          <a:p>
            <a:pPr marL="158750" indent="0">
              <a:buNone/>
            </a:pPr>
            <a:endParaRPr lang="de-CH" dirty="0"/>
          </a:p>
          <a:p>
            <a:pPr marL="158750" indent="0">
              <a:buNone/>
            </a:pPr>
            <a:r>
              <a:rPr lang="de-CH" dirty="0"/>
              <a:t>Mit unserer Kapsel-Vielfalt (5 verschiedene Sorten zu Beginn: - wie Cedric bereits am Anfang erklärt hat), wollen wir die potenziellen Kunden abholen. Dies machen wir mit einem grösseren E-Commerce unterfangen auf diversen </a:t>
            </a:r>
            <a:r>
              <a:rPr lang="de-CH" dirty="0" err="1"/>
              <a:t>Social</a:t>
            </a:r>
            <a:r>
              <a:rPr lang="de-CH" dirty="0"/>
              <a:t> Media Plattformen und über unser privates Netzwerk. </a:t>
            </a:r>
          </a:p>
          <a:p>
            <a:pPr marL="158750" indent="0">
              <a:buNone/>
            </a:pPr>
            <a:endParaRPr lang="de-CH" dirty="0"/>
          </a:p>
          <a:p>
            <a:pPr marL="158750" indent="0">
              <a:buNone/>
            </a:pPr>
            <a:r>
              <a:rPr lang="de-CH" dirty="0"/>
              <a:t>Über dies, wollen wir dann noch im Q1 2022 eine Crowdfunding Kampagne starten, bei welchem wir das Ziel haben, ca. 1000 Flaschen mit je 5 Kapseln zu verkaufen. Mit dieser ersten </a:t>
            </a:r>
            <a:r>
              <a:rPr lang="de-CH" dirty="0" err="1"/>
              <a:t>Traction</a:t>
            </a:r>
            <a:r>
              <a:rPr lang="de-CH" dirty="0"/>
              <a:t> wollen wir dann mit der Produktion beginnen, sodass wir den Kunden unsere Produkte im Q3 bereits zustellen können. Im Q4 wollen wir dann einen kleinen Teil im Retail Markt aufstellen, wo wir mit Migros bereits in Gesprächen sind.</a:t>
            </a:r>
          </a:p>
        </p:txBody>
      </p:sp>
    </p:spTree>
    <p:extLst>
      <p:ext uri="{BB962C8B-B14F-4D97-AF65-F5344CB8AC3E}">
        <p14:creationId xmlns:p14="http://schemas.microsoft.com/office/powerpoint/2010/main" val="2098268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endParaRPr dirty="0"/>
          </a:p>
        </p:txBody>
      </p:sp>
    </p:spTree>
    <p:extLst>
      <p:ext uri="{BB962C8B-B14F-4D97-AF65-F5344CB8AC3E}">
        <p14:creationId xmlns:p14="http://schemas.microsoft.com/office/powerpoint/2010/main" val="2191507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endParaRPr dirty="0"/>
          </a:p>
        </p:txBody>
      </p:sp>
    </p:spTree>
    <p:extLst>
      <p:ext uri="{BB962C8B-B14F-4D97-AF65-F5344CB8AC3E}">
        <p14:creationId xmlns:p14="http://schemas.microsoft.com/office/powerpoint/2010/main" val="223386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83464" marR="0" indent="-283464" algn="l" rtl="0" fontAlgn="t">
              <a:spcBef>
                <a:spcPts val="0"/>
              </a:spcBef>
              <a:spcAft>
                <a:spcPts val="0"/>
              </a:spcAft>
              <a:buClr>
                <a:schemeClr val="lt1"/>
              </a:buClr>
              <a:buSzPts val="2000"/>
              <a:buFont typeface="Arial" panose="020B0604020202020204" pitchFamily="34" charset="0"/>
              <a:buChar char="•"/>
            </a:pPr>
            <a:r>
              <a:rPr lang="de-CH" dirty="0" err="1"/>
              <a:t>Potiio</a:t>
            </a:r>
            <a:r>
              <a:rPr lang="de-CH" dirty="0"/>
              <a:t> </a:t>
            </a:r>
            <a:r>
              <a:rPr lang="de-CH" dirty="0" err="1"/>
              <a:t>has</a:t>
            </a:r>
            <a:r>
              <a:rPr lang="de-CH" dirty="0"/>
              <a:t>: </a:t>
            </a:r>
            <a:r>
              <a:rPr lang="en-US" sz="1800" b="0" i="0" u="none" strike="noStrike" dirty="0">
                <a:solidFill>
                  <a:srgbClr val="F2F2F2"/>
                </a:solidFill>
                <a:effectLst/>
                <a:latin typeface="Arial" panose="020B0604020202020204" pitchFamily="34" charset="0"/>
              </a:rPr>
              <a:t>Minimal sugar</a:t>
            </a:r>
            <a:endParaRPr lang="de-CH" sz="1800" b="0" i="0" u="none" strike="noStrike" dirty="0">
              <a:effectLst/>
              <a:latin typeface="Arial" panose="020B0604020202020204" pitchFamily="34" charset="0"/>
            </a:endParaRPr>
          </a:p>
          <a:p>
            <a:pPr marL="283464" marR="0" indent="-283464" algn="l" rtl="0" fontAlgn="t">
              <a:spcBef>
                <a:spcPts val="0"/>
              </a:spcBef>
              <a:spcAft>
                <a:spcPts val="0"/>
              </a:spcAft>
            </a:pPr>
            <a:r>
              <a:rPr lang="en-US" sz="1800" b="0" i="0" u="none" strike="noStrike" dirty="0">
                <a:solidFill>
                  <a:srgbClr val="F2F2F2"/>
                </a:solidFill>
                <a:effectLst/>
                <a:latin typeface="Arial" panose="020B0604020202020204" pitchFamily="34" charset="0"/>
              </a:rPr>
              <a:t>Original sweetness</a:t>
            </a:r>
            <a:endParaRPr lang="de-CH" sz="1800" b="0" i="0" u="none" strike="noStrike" dirty="0">
              <a:effectLst/>
              <a:latin typeface="Arial" panose="020B0604020202020204" pitchFamily="34" charset="0"/>
            </a:endParaRPr>
          </a:p>
          <a:p>
            <a:pPr marL="283464" marR="0" indent="-283464" algn="l" rtl="0" fontAlgn="t">
              <a:spcBef>
                <a:spcPts val="0"/>
              </a:spcBef>
              <a:spcAft>
                <a:spcPts val="0"/>
              </a:spcAft>
            </a:pPr>
            <a:r>
              <a:rPr lang="en-US" sz="1800" b="0" i="0" u="none" strike="noStrike" dirty="0">
                <a:solidFill>
                  <a:srgbClr val="F2F2F2"/>
                </a:solidFill>
                <a:effectLst/>
                <a:latin typeface="Arial" panose="020B0604020202020204" pitchFamily="34" charset="0"/>
              </a:rPr>
              <a:t>Modern product</a:t>
            </a:r>
            <a:endParaRPr lang="de-CH" sz="1800" b="0" i="0" u="none" strike="noStrike" dirty="0">
              <a:effectLst/>
              <a:latin typeface="Arial" panose="020B0604020202020204" pitchFamily="34" charset="0"/>
            </a:endParaRPr>
          </a:p>
          <a:p>
            <a:pPr marL="283464" marR="0" indent="-283464" algn="l" rtl="0" eaLnBrk="1" fontAlgn="auto" latinLnBrk="0" hangingPunct="1">
              <a:spcBef>
                <a:spcPts val="0"/>
              </a:spcBef>
              <a:spcAft>
                <a:spcPts val="0"/>
              </a:spcAft>
            </a:pPr>
            <a:r>
              <a:rPr lang="en-US" sz="1800" b="0" i="0" u="none" strike="noStrike" dirty="0">
                <a:solidFill>
                  <a:srgbClr val="F2F2F2"/>
                </a:solidFill>
                <a:effectLst/>
                <a:latin typeface="Calibri" panose="020F0502020204030204" pitchFamily="34" charset="0"/>
                <a:cs typeface="Calibri" panose="020F0502020204030204" pitchFamily="34" charset="0"/>
              </a:rPr>
              <a:t>No traction</a:t>
            </a:r>
            <a:endParaRPr lang="de-CH" sz="1800" b="0" i="0" u="none" strike="noStrike" dirty="0">
              <a:effectLst/>
              <a:latin typeface="Arial" panose="020B0604020202020204" pitchFamily="34" charset="0"/>
            </a:endParaRPr>
          </a:p>
          <a:p>
            <a:pPr marL="283464" marR="0" indent="-283464" algn="l" rtl="0" eaLnBrk="1" fontAlgn="auto" latinLnBrk="0" hangingPunct="1">
              <a:spcBef>
                <a:spcPts val="0"/>
              </a:spcBef>
              <a:spcAft>
                <a:spcPts val="0"/>
              </a:spcAft>
            </a:pPr>
            <a:r>
              <a:rPr lang="en-US" sz="1800" b="0" i="0" u="none" strike="noStrike" dirty="0">
                <a:solidFill>
                  <a:srgbClr val="F2F2F2"/>
                </a:solidFill>
                <a:effectLst/>
                <a:latin typeface="Calibri" panose="020F0502020204030204" pitchFamily="34" charset="0"/>
                <a:cs typeface="Calibri" panose="020F0502020204030204" pitchFamily="34" charset="0"/>
              </a:rPr>
              <a:t>No production</a:t>
            </a:r>
            <a:endParaRPr lang="de-CH" sz="1800" b="0" i="0" u="none" strike="noStrike" dirty="0">
              <a:effectLst/>
              <a:latin typeface="Arial" panose="020B0604020202020204" pitchFamily="34" charset="0"/>
            </a:endParaRPr>
          </a:p>
        </p:txBody>
      </p:sp>
    </p:spTree>
    <p:extLst>
      <p:ext uri="{BB962C8B-B14F-4D97-AF65-F5344CB8AC3E}">
        <p14:creationId xmlns:p14="http://schemas.microsoft.com/office/powerpoint/2010/main" val="3472016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endParaRPr dirty="0"/>
          </a:p>
        </p:txBody>
      </p:sp>
    </p:spTree>
    <p:extLst>
      <p:ext uri="{BB962C8B-B14F-4D97-AF65-F5344CB8AC3E}">
        <p14:creationId xmlns:p14="http://schemas.microsoft.com/office/powerpoint/2010/main" val="432687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0"/>
            <a:r>
              <a:rPr lang="de-CH" dirty="0"/>
              <a:t>1.punkt, </a:t>
            </a:r>
            <a:r>
              <a:rPr lang="de-CH" dirty="0" err="1"/>
              <a:t>coffee</a:t>
            </a:r>
            <a:r>
              <a:rPr lang="de-CH" dirty="0"/>
              <a:t> on </a:t>
            </a:r>
            <a:r>
              <a:rPr lang="de-CH" dirty="0" err="1"/>
              <a:t>the</a:t>
            </a:r>
            <a:r>
              <a:rPr lang="de-CH" dirty="0"/>
              <a:t> </a:t>
            </a:r>
            <a:r>
              <a:rPr lang="de-CH" dirty="0" err="1"/>
              <a:t>go</a:t>
            </a:r>
            <a:r>
              <a:rPr lang="de-CH" dirty="0"/>
              <a:t>, </a:t>
            </a:r>
            <a:r>
              <a:rPr lang="de-CH" dirty="0" err="1"/>
              <a:t>nespresso</a:t>
            </a:r>
            <a:r>
              <a:rPr lang="de-CH" dirty="0"/>
              <a:t> </a:t>
            </a:r>
            <a:r>
              <a:rPr lang="de-CH" dirty="0" err="1"/>
              <a:t>kaffe</a:t>
            </a:r>
            <a:endParaRPr lang="de-CH" dirty="0"/>
          </a:p>
          <a:p>
            <a:pPr lvl="0"/>
            <a:endParaRPr lang="de-CH" dirty="0"/>
          </a:p>
          <a:p>
            <a:pPr lvl="0"/>
            <a:r>
              <a:rPr lang="de-CH" dirty="0" err="1"/>
              <a:t>Our</a:t>
            </a:r>
            <a:r>
              <a:rPr lang="de-CH" dirty="0"/>
              <a:t> Vision </a:t>
            </a:r>
            <a:r>
              <a:rPr lang="de-CH" dirty="0" err="1"/>
              <a:t>statement</a:t>
            </a:r>
            <a:r>
              <a:rPr lang="de-CH" dirty="0"/>
              <a:t>: </a:t>
            </a:r>
            <a:endParaRPr lang="de-CH" sz="1100" dirty="0">
              <a:solidFill>
                <a:srgbClr val="1D242E">
                  <a:hueOff val="0"/>
                  <a:satOff val="0"/>
                  <a:lumOff val="0"/>
                  <a:alphaOff val="0"/>
                </a:srgbClr>
              </a:solidFill>
              <a:latin typeface="Castellar" panose="020A0402060406010301" pitchFamily="18" charset="0"/>
              <a:ea typeface="Roboto" panose="02000000000000000000" pitchFamily="2" charset="0"/>
            </a:endParaRPr>
          </a:p>
          <a:p>
            <a:pPr marL="158750" lvl="0" indent="0">
              <a:buNone/>
            </a:pPr>
            <a:endParaRPr lang="de-CH" sz="1100" dirty="0">
              <a:solidFill>
                <a:srgbClr val="1D242E">
                  <a:hueOff val="0"/>
                  <a:satOff val="0"/>
                  <a:lumOff val="0"/>
                  <a:alphaOff val="0"/>
                </a:srgbClr>
              </a:solidFill>
              <a:latin typeface="Roboto" panose="02000000000000000000" pitchFamily="2" charset="0"/>
              <a:ea typeface="Roboto" panose="02000000000000000000" pitchFamily="2" charset="0"/>
            </a:endParaRPr>
          </a:p>
          <a:p>
            <a:pPr marL="158750" lvl="0" indent="0">
              <a:buNone/>
            </a:pP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Taste and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senses</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refill</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healthier</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hydration</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endlessly</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and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mindfully</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a:t>
            </a:r>
            <a:endParaRPr lang="de-CH"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351309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0"/>
            <a:r>
              <a:rPr lang="de-CH" dirty="0"/>
              <a:t>1.punkt, </a:t>
            </a:r>
            <a:r>
              <a:rPr lang="de-CH" dirty="0" err="1"/>
              <a:t>coffee</a:t>
            </a:r>
            <a:r>
              <a:rPr lang="de-CH" dirty="0"/>
              <a:t> on </a:t>
            </a:r>
            <a:r>
              <a:rPr lang="de-CH" dirty="0" err="1"/>
              <a:t>the</a:t>
            </a:r>
            <a:r>
              <a:rPr lang="de-CH" dirty="0"/>
              <a:t> </a:t>
            </a:r>
            <a:r>
              <a:rPr lang="de-CH" dirty="0" err="1"/>
              <a:t>go</a:t>
            </a:r>
            <a:r>
              <a:rPr lang="de-CH" dirty="0"/>
              <a:t>, </a:t>
            </a:r>
            <a:r>
              <a:rPr lang="de-CH" dirty="0" err="1"/>
              <a:t>nespresso</a:t>
            </a:r>
            <a:r>
              <a:rPr lang="de-CH" dirty="0"/>
              <a:t> </a:t>
            </a:r>
            <a:r>
              <a:rPr lang="de-CH" dirty="0" err="1"/>
              <a:t>kaffe</a:t>
            </a:r>
            <a:endParaRPr lang="de-CH" dirty="0"/>
          </a:p>
          <a:p>
            <a:pPr lvl="0"/>
            <a:endParaRPr lang="de-CH" dirty="0"/>
          </a:p>
          <a:p>
            <a:pPr lvl="0"/>
            <a:r>
              <a:rPr lang="de-CH" dirty="0" err="1"/>
              <a:t>Our</a:t>
            </a:r>
            <a:r>
              <a:rPr lang="de-CH" dirty="0"/>
              <a:t> Vision </a:t>
            </a:r>
            <a:r>
              <a:rPr lang="de-CH" dirty="0" err="1"/>
              <a:t>statement</a:t>
            </a:r>
            <a:r>
              <a:rPr lang="de-CH" dirty="0"/>
              <a:t>: </a:t>
            </a:r>
            <a:endParaRPr lang="de-CH" sz="1100" dirty="0">
              <a:solidFill>
                <a:srgbClr val="1D242E">
                  <a:hueOff val="0"/>
                  <a:satOff val="0"/>
                  <a:lumOff val="0"/>
                  <a:alphaOff val="0"/>
                </a:srgbClr>
              </a:solidFill>
              <a:latin typeface="Castellar" panose="020A0402060406010301" pitchFamily="18" charset="0"/>
              <a:ea typeface="Roboto" panose="02000000000000000000" pitchFamily="2" charset="0"/>
            </a:endParaRPr>
          </a:p>
          <a:p>
            <a:pPr marL="158750" lvl="0" indent="0">
              <a:buNone/>
            </a:pPr>
            <a:endParaRPr lang="de-CH" sz="1100" dirty="0">
              <a:solidFill>
                <a:srgbClr val="1D242E">
                  <a:hueOff val="0"/>
                  <a:satOff val="0"/>
                  <a:lumOff val="0"/>
                  <a:alphaOff val="0"/>
                </a:srgbClr>
              </a:solidFill>
              <a:latin typeface="Roboto" panose="02000000000000000000" pitchFamily="2" charset="0"/>
              <a:ea typeface="Roboto" panose="02000000000000000000" pitchFamily="2" charset="0"/>
            </a:endParaRPr>
          </a:p>
          <a:p>
            <a:pPr marL="158750" lvl="0" indent="0">
              <a:buNone/>
            </a:pP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Taste and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senses</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refill</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healthier</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hydration</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endlessly</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and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mindfully</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a:t>
            </a:r>
            <a:endParaRPr lang="de-CH"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070044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SLIDES_API107040097_0: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SLIDES_API107040097_0: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endParaRPr dirty="0"/>
          </a:p>
        </p:txBody>
      </p:sp>
    </p:spTree>
    <p:extLst>
      <p:ext uri="{BB962C8B-B14F-4D97-AF65-F5344CB8AC3E}">
        <p14:creationId xmlns:p14="http://schemas.microsoft.com/office/powerpoint/2010/main" val="223386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buNone/>
            </a:pPr>
            <a:r>
              <a:rPr lang="de-CH" dirty="0" err="1"/>
              <a:t>Our</a:t>
            </a:r>
            <a:r>
              <a:rPr lang="de-CH" dirty="0"/>
              <a:t> Vision </a:t>
            </a:r>
            <a:r>
              <a:rPr lang="de-CH" dirty="0" err="1"/>
              <a:t>statement</a:t>
            </a:r>
            <a:r>
              <a:rPr lang="de-CH" dirty="0"/>
              <a:t>: </a:t>
            </a:r>
            <a:endParaRPr lang="de-CH" sz="1100" dirty="0">
              <a:solidFill>
                <a:srgbClr val="1D242E">
                  <a:hueOff val="0"/>
                  <a:satOff val="0"/>
                  <a:lumOff val="0"/>
                  <a:alphaOff val="0"/>
                </a:srgbClr>
              </a:solidFill>
              <a:latin typeface="Castellar" panose="020A0402060406010301" pitchFamily="18" charset="0"/>
              <a:ea typeface="Roboto" panose="02000000000000000000" pitchFamily="2" charset="0"/>
            </a:endParaRPr>
          </a:p>
          <a:p>
            <a:pPr marL="158750" lvl="0" indent="0">
              <a:buNone/>
            </a:pPr>
            <a:endParaRPr lang="de-CH" sz="1100" dirty="0">
              <a:solidFill>
                <a:srgbClr val="1D242E">
                  <a:hueOff val="0"/>
                  <a:satOff val="0"/>
                  <a:lumOff val="0"/>
                  <a:alphaOff val="0"/>
                </a:srgbClr>
              </a:solidFill>
              <a:latin typeface="Roboto" panose="02000000000000000000" pitchFamily="2" charset="0"/>
              <a:ea typeface="Roboto" panose="02000000000000000000" pitchFamily="2" charset="0"/>
            </a:endParaRPr>
          </a:p>
          <a:p>
            <a:pPr marL="158750" lvl="0" indent="0">
              <a:buNone/>
            </a:pP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Taste and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senses</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refill</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healthier</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hydration</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endlessly</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 and </a:t>
            </a:r>
            <a:r>
              <a:rPr lang="de-CH" sz="1100" dirty="0" err="1">
                <a:solidFill>
                  <a:srgbClr val="1D242E">
                    <a:hueOff val="0"/>
                    <a:satOff val="0"/>
                    <a:lumOff val="0"/>
                    <a:alphaOff val="0"/>
                  </a:srgbClr>
                </a:solidFill>
                <a:latin typeface="Roboto" panose="02000000000000000000" pitchFamily="2" charset="0"/>
                <a:ea typeface="Roboto" panose="02000000000000000000" pitchFamily="2" charset="0"/>
              </a:rPr>
              <a:t>mindfully</a:t>
            </a:r>
            <a:r>
              <a:rPr lang="de-CH" sz="1100" dirty="0">
                <a:solidFill>
                  <a:srgbClr val="1D242E">
                    <a:hueOff val="0"/>
                    <a:satOff val="0"/>
                    <a:lumOff val="0"/>
                    <a:alphaOff val="0"/>
                  </a:srgbClr>
                </a:solidFill>
                <a:latin typeface="Roboto" panose="02000000000000000000" pitchFamily="2" charset="0"/>
                <a:ea typeface="Roboto" panose="02000000000000000000" pitchFamily="2" charset="0"/>
              </a:rPr>
              <a:t>.</a:t>
            </a:r>
            <a:endParaRPr lang="de-CH"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265842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fontAlgn="t">
              <a:buClr>
                <a:schemeClr val="lt1"/>
              </a:buClr>
              <a:buSzPts val="2000"/>
              <a:buFont typeface="Arial" panose="020B0604020202020204" pitchFamily="34" charset="0"/>
              <a:buNone/>
            </a:pPr>
            <a:r>
              <a:rPr lang="de-CH" dirty="0"/>
              <a:t>Unser Wettbewerbsumfeld seht ihr in dieser aufgelisteten Grafik: (Hauptfokus auf </a:t>
            </a:r>
            <a:r>
              <a:rPr lang="de-CH" dirty="0" err="1"/>
              <a:t>airup</a:t>
            </a:r>
            <a:r>
              <a:rPr lang="de-CH" dirty="0"/>
              <a:t> – soll hier erst von allem getestet werden?), nur wenn Fragen auftauchen, erklären.</a:t>
            </a:r>
          </a:p>
          <a:p>
            <a:pPr marL="0" indent="0" fontAlgn="t">
              <a:buClr>
                <a:schemeClr val="lt1"/>
              </a:buClr>
              <a:buSzPts val="2000"/>
              <a:buFont typeface="Arial" panose="020B0604020202020204" pitchFamily="34" charset="0"/>
              <a:buNone/>
            </a:pPr>
            <a:endParaRPr lang="de-CH" dirty="0"/>
          </a:p>
          <a:p>
            <a:pPr marL="0" indent="0" fontAlgn="t">
              <a:buClr>
                <a:schemeClr val="lt1"/>
              </a:buClr>
              <a:buSzPts val="2000"/>
              <a:buFont typeface="Arial" panose="020B0604020202020204" pitchFamily="34" charset="0"/>
              <a:buNone/>
            </a:pPr>
            <a:r>
              <a:rPr lang="de-CH" dirty="0" err="1"/>
              <a:t>Potiio</a:t>
            </a:r>
            <a:r>
              <a:rPr lang="de-CH" dirty="0"/>
              <a:t> </a:t>
            </a:r>
            <a:r>
              <a:rPr lang="de-CH" dirty="0" err="1"/>
              <a:t>has</a:t>
            </a:r>
            <a:r>
              <a:rPr lang="de-CH" dirty="0"/>
              <a:t>: </a:t>
            </a:r>
            <a:r>
              <a:rPr lang="en-US" sz="2000" dirty="0">
                <a:solidFill>
                  <a:srgbClr val="F2F2F2"/>
                </a:solidFill>
                <a:latin typeface="Arial" panose="020B0604020202020204" pitchFamily="34" charset="0"/>
              </a:rPr>
              <a:t>Minimal sugar</a:t>
            </a:r>
            <a:endParaRPr lang="de-CH" sz="2000" dirty="0">
              <a:latin typeface="Arial" panose="020B0604020202020204" pitchFamily="34" charset="0"/>
            </a:endParaRPr>
          </a:p>
          <a:p>
            <a:pPr marL="307133" indent="-307133" fontAlgn="t"/>
            <a:r>
              <a:rPr lang="en-US" sz="2000" dirty="0">
                <a:solidFill>
                  <a:srgbClr val="F2F2F2"/>
                </a:solidFill>
                <a:latin typeface="Arial" panose="020B0604020202020204" pitchFamily="34" charset="0"/>
              </a:rPr>
              <a:t>Original sweetness</a:t>
            </a:r>
            <a:endParaRPr lang="de-CH" sz="2000" dirty="0">
              <a:latin typeface="Arial" panose="020B0604020202020204" pitchFamily="34" charset="0"/>
            </a:endParaRPr>
          </a:p>
          <a:p>
            <a:pPr marL="307133" indent="-307133" fontAlgn="t"/>
            <a:r>
              <a:rPr lang="en-US" sz="2000" dirty="0">
                <a:solidFill>
                  <a:srgbClr val="F2F2F2"/>
                </a:solidFill>
                <a:latin typeface="Arial" panose="020B0604020202020204" pitchFamily="34" charset="0"/>
              </a:rPr>
              <a:t>Modern product</a:t>
            </a:r>
          </a:p>
          <a:p>
            <a:pPr marL="307133" indent="-307133" fontAlgn="t"/>
            <a:r>
              <a:rPr lang="en-US" sz="2000" dirty="0">
                <a:solidFill>
                  <a:srgbClr val="F2F2F2"/>
                </a:solidFill>
                <a:latin typeface="Arial" panose="020B0604020202020204" pitchFamily="34" charset="0"/>
              </a:rPr>
              <a:t>No loss of taste</a:t>
            </a:r>
          </a:p>
          <a:p>
            <a:pPr marL="307133" indent="-307133" fontAlgn="t"/>
            <a:endParaRPr lang="en-US" sz="2000" dirty="0">
              <a:solidFill>
                <a:srgbClr val="F2F2F2"/>
              </a:solidFill>
              <a:latin typeface="Arial" panose="020B0604020202020204" pitchFamily="34" charset="0"/>
            </a:endParaRPr>
          </a:p>
          <a:p>
            <a:pPr marL="307133" indent="-307133" fontAlgn="t"/>
            <a:r>
              <a:rPr lang="en-US" sz="2000" dirty="0">
                <a:solidFill>
                  <a:srgbClr val="F2F2F2"/>
                </a:solidFill>
                <a:latin typeface="Arial" panose="020B0604020202020204" pitchFamily="34" charset="0"/>
              </a:rPr>
              <a:t>In </a:t>
            </a:r>
            <a:r>
              <a:rPr lang="en-US" sz="2000" dirty="0" err="1">
                <a:solidFill>
                  <a:srgbClr val="F2F2F2"/>
                </a:solidFill>
                <a:latin typeface="Arial" panose="020B0604020202020204" pitchFamily="34" charset="0"/>
              </a:rPr>
              <a:t>einem</a:t>
            </a:r>
            <a:r>
              <a:rPr lang="en-US" sz="2000" dirty="0">
                <a:solidFill>
                  <a:srgbClr val="F2F2F2"/>
                </a:solidFill>
                <a:latin typeface="Arial" panose="020B0604020202020204" pitchFamily="34" charset="0"/>
              </a:rPr>
              <a:t> </a:t>
            </a:r>
            <a:r>
              <a:rPr lang="en-US" sz="2000" dirty="0" err="1">
                <a:solidFill>
                  <a:srgbClr val="F2F2F2"/>
                </a:solidFill>
                <a:latin typeface="Arial" panose="020B0604020202020204" pitchFamily="34" charset="0"/>
              </a:rPr>
              <a:t>weiteren</a:t>
            </a:r>
            <a:r>
              <a:rPr lang="en-US" sz="2000" dirty="0">
                <a:solidFill>
                  <a:srgbClr val="F2F2F2"/>
                </a:solidFill>
                <a:latin typeface="Arial" panose="020B0604020202020204" pitchFamily="34" charset="0"/>
              </a:rPr>
              <a:t> Schritt alle second-mover advantages </a:t>
            </a:r>
            <a:r>
              <a:rPr lang="en-US" sz="2000" dirty="0" err="1">
                <a:solidFill>
                  <a:srgbClr val="F2F2F2"/>
                </a:solidFill>
                <a:latin typeface="Arial" panose="020B0604020202020204" pitchFamily="34" charset="0"/>
              </a:rPr>
              <a:t>aufzählen</a:t>
            </a:r>
            <a:endParaRPr lang="de-CH" sz="2000" dirty="0">
              <a:latin typeface="Arial" panose="020B0604020202020204" pitchFamily="34" charset="0"/>
            </a:endParaRPr>
          </a:p>
        </p:txBody>
      </p:sp>
    </p:spTree>
    <p:extLst>
      <p:ext uri="{BB962C8B-B14F-4D97-AF65-F5344CB8AC3E}">
        <p14:creationId xmlns:p14="http://schemas.microsoft.com/office/powerpoint/2010/main" val="2948169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936b3ac661_1_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936b3ac661_1_8: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pc="-50" dirty="0" err="1">
                <a:solidFill>
                  <a:schemeClr val="lt1"/>
                </a:solidFill>
                <a:latin typeface="+mj-lt"/>
                <a:cs typeface="Calibri"/>
                <a:sym typeface="Roboto"/>
              </a:rPr>
              <a:t>Mit</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unserem</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Produkt</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streben</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wir</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ganz</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klar</a:t>
            </a:r>
            <a:r>
              <a:rPr lang="en-US" spc="-50" dirty="0">
                <a:solidFill>
                  <a:schemeClr val="lt1"/>
                </a:solidFill>
                <a:latin typeface="+mj-lt"/>
                <a:cs typeface="Calibri"/>
                <a:sym typeface="Roboto"/>
              </a:rPr>
              <a:t> den B2C </a:t>
            </a:r>
            <a:r>
              <a:rPr lang="en-US" spc="-50" dirty="0" err="1">
                <a:solidFill>
                  <a:schemeClr val="lt1"/>
                </a:solidFill>
                <a:latin typeface="+mj-lt"/>
                <a:cs typeface="Calibri"/>
                <a:sym typeface="Roboto"/>
              </a:rPr>
              <a:t>Markt</a:t>
            </a:r>
            <a:r>
              <a:rPr lang="en-US" spc="-50" dirty="0">
                <a:solidFill>
                  <a:schemeClr val="lt1"/>
                </a:solidFill>
                <a:latin typeface="+mj-lt"/>
                <a:cs typeface="Calibri"/>
                <a:sym typeface="Roboto"/>
              </a:rPr>
              <a:t> an </a:t>
            </a:r>
            <a:r>
              <a:rPr lang="en-US" spc="-50" dirty="0" err="1">
                <a:solidFill>
                  <a:schemeClr val="lt1"/>
                </a:solidFill>
                <a:latin typeface="+mj-lt"/>
                <a:cs typeface="Calibri"/>
                <a:sym typeface="Roboto"/>
              </a:rPr>
              <a:t>mit</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einem</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Kreislaufwirtschafts</a:t>
            </a:r>
            <a:r>
              <a:rPr lang="en-US" spc="-50" dirty="0">
                <a:solidFill>
                  <a:schemeClr val="lt1"/>
                </a:solidFill>
                <a:latin typeface="+mj-lt"/>
                <a:cs typeface="Calibri"/>
                <a:sym typeface="Roboto"/>
              </a:rPr>
              <a:t>-Ansatz: </a:t>
            </a:r>
            <a:r>
              <a:rPr lang="de-DE" b="0" i="0" dirty="0">
                <a:solidFill>
                  <a:srgbClr val="262626"/>
                </a:solidFill>
                <a:effectLst/>
                <a:latin typeface="+mj-lt"/>
              </a:rPr>
              <a:t>Die Strategie von </a:t>
            </a:r>
            <a:r>
              <a:rPr lang="de-DE" b="0" i="0" dirty="0" err="1">
                <a:solidFill>
                  <a:srgbClr val="262626"/>
                </a:solidFill>
                <a:effectLst/>
                <a:latin typeface="+mj-lt"/>
              </a:rPr>
              <a:t>potiio</a:t>
            </a:r>
            <a:r>
              <a:rPr lang="de-DE" b="0" i="0" dirty="0">
                <a:solidFill>
                  <a:srgbClr val="262626"/>
                </a:solidFill>
                <a:effectLst/>
                <a:latin typeface="+mj-lt"/>
              </a:rPr>
              <a:t> ist es, den Kreislauf durch Smart Design und die Nutzung von Materialien aus nachhaltigen Quellen zu schließen. Unsere Ambition lautet: Alle Verpackungen zu 100 % recycelbar oder wiederverwendbar machen; fossile Kunststoffe um 50 % verringern und „Zero </a:t>
            </a:r>
            <a:r>
              <a:rPr lang="de-DE" b="0" i="0" dirty="0" err="1">
                <a:solidFill>
                  <a:srgbClr val="262626"/>
                </a:solidFill>
                <a:effectLst/>
                <a:latin typeface="+mj-lt"/>
              </a:rPr>
              <a:t>Waste</a:t>
            </a:r>
            <a:r>
              <a:rPr lang="de-DE" b="0" i="0" dirty="0">
                <a:solidFill>
                  <a:srgbClr val="262626"/>
                </a:solidFill>
                <a:effectLst/>
                <a:latin typeface="+mj-lt"/>
              </a:rPr>
              <a:t>“ zu erreichen.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pc="-50" dirty="0">
              <a:solidFill>
                <a:schemeClr val="lt1"/>
              </a:solidFill>
              <a:latin typeface="+mj-lt"/>
              <a:cs typeface="Calibri"/>
              <a:sym typeface="Roboto"/>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pc="-50" dirty="0" err="1">
                <a:solidFill>
                  <a:schemeClr val="lt1"/>
                </a:solidFill>
                <a:latin typeface="+mj-lt"/>
                <a:cs typeface="Calibri"/>
                <a:sym typeface="Roboto"/>
              </a:rPr>
              <a:t>Recycable</a:t>
            </a:r>
            <a:r>
              <a:rPr lang="en-US" spc="-50" dirty="0">
                <a:solidFill>
                  <a:schemeClr val="lt1"/>
                </a:solidFill>
                <a:latin typeface="+mj-lt"/>
                <a:cs typeface="Calibri"/>
                <a:sym typeface="Roboto"/>
              </a:rPr>
              <a:t> and sustainable. Customer will consume on average 40 capsules per year (</a:t>
            </a:r>
            <a:r>
              <a:rPr lang="en-US" spc="-50" dirty="0" err="1">
                <a:solidFill>
                  <a:schemeClr val="lt1"/>
                </a:solidFill>
                <a:latin typeface="+mj-lt"/>
                <a:cs typeface="Calibri"/>
                <a:sym typeface="Roboto"/>
              </a:rPr>
              <a:t>eher</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konservativer</a:t>
            </a:r>
            <a:r>
              <a:rPr lang="en-US" spc="-50" dirty="0">
                <a:solidFill>
                  <a:schemeClr val="lt1"/>
                </a:solidFill>
                <a:latin typeface="+mj-lt"/>
                <a:cs typeface="Calibri"/>
                <a:sym typeface="Roboto"/>
              </a:rPr>
              <a:t> Ansatz, </a:t>
            </a:r>
            <a:r>
              <a:rPr lang="en-US" spc="-50" dirty="0" err="1">
                <a:solidFill>
                  <a:schemeClr val="lt1"/>
                </a:solidFill>
                <a:latin typeface="+mj-lt"/>
                <a:cs typeface="Calibri"/>
                <a:sym typeface="Roboto"/>
              </a:rPr>
              <a:t>wenn</a:t>
            </a:r>
            <a:r>
              <a:rPr lang="en-US" spc="-50" dirty="0">
                <a:solidFill>
                  <a:schemeClr val="lt1"/>
                </a:solidFill>
                <a:latin typeface="+mj-lt"/>
                <a:cs typeface="Calibri"/>
                <a:sym typeface="Roboto"/>
              </a:rPr>
              <a:t> man </a:t>
            </a:r>
            <a:r>
              <a:rPr lang="en-US" spc="-50" dirty="0" err="1">
                <a:solidFill>
                  <a:schemeClr val="lt1"/>
                </a:solidFill>
                <a:latin typeface="+mj-lt"/>
                <a:cs typeface="Calibri"/>
                <a:sym typeface="Roboto"/>
              </a:rPr>
              <a:t>bedenkt</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dass</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z.B.</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Espresse</a:t>
            </a:r>
            <a:r>
              <a:rPr lang="en-US" spc="-50" dirty="0">
                <a:solidFill>
                  <a:schemeClr val="lt1"/>
                </a:solidFill>
                <a:latin typeface="+mj-lt"/>
                <a:cs typeface="Calibri"/>
                <a:sym typeface="Roboto"/>
              </a:rPr>
              <a:t> pro </a:t>
            </a:r>
            <a:r>
              <a:rPr lang="en-US" spc="-50" dirty="0" err="1">
                <a:solidFill>
                  <a:schemeClr val="lt1"/>
                </a:solidFill>
                <a:latin typeface="+mj-lt"/>
                <a:cs typeface="Calibri"/>
                <a:sym typeface="Roboto"/>
              </a:rPr>
              <a:t>Koknsument</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mit</a:t>
            </a:r>
            <a:r>
              <a:rPr lang="en-US" spc="-50" dirty="0">
                <a:solidFill>
                  <a:schemeClr val="lt1"/>
                </a:solidFill>
                <a:latin typeface="+mj-lt"/>
                <a:cs typeface="Calibri"/>
                <a:sym typeface="Roboto"/>
              </a:rPr>
              <a:t> 300 </a:t>
            </a:r>
            <a:r>
              <a:rPr lang="en-US" spc="-50" dirty="0" err="1">
                <a:solidFill>
                  <a:schemeClr val="lt1"/>
                </a:solidFill>
                <a:latin typeface="+mj-lt"/>
                <a:cs typeface="Calibri"/>
                <a:sym typeface="Roboto"/>
              </a:rPr>
              <a:t>Kapseln</a:t>
            </a:r>
            <a:r>
              <a:rPr lang="en-US" spc="-50" dirty="0">
                <a:solidFill>
                  <a:schemeClr val="lt1"/>
                </a:solidFill>
                <a:latin typeface="+mj-lt"/>
                <a:cs typeface="Calibri"/>
                <a:sym typeface="Roboto"/>
              </a:rPr>
              <a:t> p.a. </a:t>
            </a:r>
            <a:r>
              <a:rPr lang="en-US" spc="-50" dirty="0" err="1">
                <a:solidFill>
                  <a:schemeClr val="lt1"/>
                </a:solidFill>
                <a:latin typeface="+mj-lt"/>
                <a:cs typeface="Calibri"/>
                <a:sym typeface="Roboto"/>
              </a:rPr>
              <a:t>rechnet</a:t>
            </a:r>
            <a:r>
              <a:rPr lang="en-US" spc="-50" dirty="0">
                <a:solidFill>
                  <a:schemeClr val="lt1"/>
                </a:solidFill>
                <a:latin typeface="+mj-lt"/>
                <a:cs typeface="Calibri"/>
                <a:sym typeface="Roboto"/>
              </a:rPr>
              <a:t>)</a:t>
            </a:r>
          </a:p>
          <a:p>
            <a:pPr marL="0" indent="0">
              <a:buNone/>
            </a:pPr>
            <a:endParaRPr lang="de-CH"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CH" spc="-50" dirty="0" err="1">
                <a:solidFill>
                  <a:schemeClr val="lt1"/>
                </a:solidFill>
                <a:latin typeface="+mj-lt"/>
                <a:cs typeface="Calibri"/>
                <a:sym typeface="Roboto"/>
              </a:rPr>
              <a:t>Reusable</a:t>
            </a:r>
            <a:r>
              <a:rPr lang="de-CH" spc="-50" dirty="0">
                <a:solidFill>
                  <a:schemeClr val="lt1"/>
                </a:solidFill>
                <a:latin typeface="+mj-lt"/>
                <a:cs typeface="Calibri"/>
                <a:sym typeface="Roboto"/>
              </a:rPr>
              <a:t> and </a:t>
            </a:r>
            <a:r>
              <a:rPr lang="de-CH" spc="-50" dirty="0" err="1">
                <a:solidFill>
                  <a:schemeClr val="lt1"/>
                </a:solidFill>
                <a:latin typeface="+mj-lt"/>
                <a:cs typeface="Calibri"/>
                <a:sym typeface="Roboto"/>
              </a:rPr>
              <a:t>potable</a:t>
            </a:r>
            <a:r>
              <a:rPr lang="de-CH" spc="-50" dirty="0">
                <a:solidFill>
                  <a:schemeClr val="lt1"/>
                </a:solidFill>
                <a:latin typeface="+mj-lt"/>
                <a:cs typeface="Calibri"/>
                <a:sym typeface="Roboto"/>
              </a:rPr>
              <a:t> </a:t>
            </a:r>
            <a:r>
              <a:rPr lang="de-CH" spc="-50" dirty="0" err="1">
                <a:solidFill>
                  <a:schemeClr val="lt1"/>
                </a:solidFill>
                <a:latin typeface="+mj-lt"/>
                <a:cs typeface="Calibri"/>
                <a:sym typeface="Roboto"/>
              </a:rPr>
              <a:t>bottle</a:t>
            </a:r>
            <a:r>
              <a:rPr lang="de-CH" spc="-50" dirty="0">
                <a:solidFill>
                  <a:schemeClr val="lt1"/>
                </a:solidFill>
                <a:latin typeface="+mj-lt"/>
                <a:cs typeface="Calibri"/>
                <a:sym typeface="Roboto"/>
              </a:rPr>
              <a:t>. </a:t>
            </a:r>
            <a:r>
              <a:rPr lang="de-CH" spc="-50" dirty="0" err="1">
                <a:solidFill>
                  <a:schemeClr val="lt1"/>
                </a:solidFill>
                <a:latin typeface="+mj-lt"/>
                <a:cs typeface="Calibri"/>
                <a:sym typeface="Roboto"/>
              </a:rPr>
              <a:t>Sustainable</a:t>
            </a:r>
            <a:r>
              <a:rPr lang="de-CH" spc="-50" dirty="0">
                <a:solidFill>
                  <a:schemeClr val="lt1"/>
                </a:solidFill>
                <a:latin typeface="+mj-lt"/>
                <a:cs typeface="Calibri"/>
                <a:sym typeface="Roboto"/>
              </a:rPr>
              <a:t> material. Possible </a:t>
            </a:r>
            <a:r>
              <a:rPr lang="de-CH" spc="-50" dirty="0" err="1">
                <a:solidFill>
                  <a:schemeClr val="lt1"/>
                </a:solidFill>
                <a:latin typeface="+mj-lt"/>
                <a:cs typeface="Calibri"/>
                <a:sym typeface="Roboto"/>
              </a:rPr>
              <a:t>cap</a:t>
            </a:r>
            <a:r>
              <a:rPr lang="de-CH" spc="-50" dirty="0">
                <a:solidFill>
                  <a:schemeClr val="lt1"/>
                </a:solidFill>
                <a:latin typeface="+mj-lt"/>
                <a:cs typeface="Calibri"/>
                <a:sym typeface="Roboto"/>
              </a:rPr>
              <a:t> </a:t>
            </a:r>
            <a:r>
              <a:rPr lang="de-CH" spc="-50" dirty="0" err="1">
                <a:solidFill>
                  <a:schemeClr val="lt1"/>
                </a:solidFill>
                <a:latin typeface="+mj-lt"/>
                <a:cs typeface="Calibri"/>
                <a:sym typeface="Roboto"/>
              </a:rPr>
              <a:t>system</a:t>
            </a:r>
            <a:r>
              <a:rPr lang="de-CH" spc="-50" dirty="0">
                <a:solidFill>
                  <a:schemeClr val="lt1"/>
                </a:solidFill>
                <a:latin typeface="+mj-lt"/>
                <a:cs typeface="Calibri"/>
                <a:sym typeface="Roboto"/>
              </a:rPr>
              <a:t> (hier sind wir im Aufbau unserer Supply Chain)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CH" spc="-50" dirty="0">
              <a:solidFill>
                <a:schemeClr val="lt1"/>
              </a:solidFill>
              <a:latin typeface="+mj-lt"/>
              <a:cs typeface="Calibri"/>
              <a:sym typeface="Roboto"/>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pc="-50" dirty="0">
                <a:solidFill>
                  <a:schemeClr val="lt1"/>
                </a:solidFill>
                <a:latin typeface="+mj-lt"/>
                <a:cs typeface="Calibri"/>
                <a:sym typeface="Roboto"/>
              </a:rPr>
              <a:t>Joint ventures with soft drink companies (um </a:t>
            </a:r>
            <a:r>
              <a:rPr lang="en-US" spc="-50" dirty="0" err="1">
                <a:solidFill>
                  <a:schemeClr val="lt1"/>
                </a:solidFill>
                <a:latin typeface="+mj-lt"/>
                <a:cs typeface="Calibri"/>
                <a:sym typeface="Roboto"/>
              </a:rPr>
              <a:t>Awarness</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zu</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steigern</a:t>
            </a:r>
            <a:r>
              <a:rPr lang="en-US" spc="-50" dirty="0">
                <a:solidFill>
                  <a:schemeClr val="lt1"/>
                </a:solidFill>
                <a:latin typeface="+mj-lt"/>
                <a:cs typeface="Calibri"/>
                <a:sym typeface="Roboto"/>
              </a:rPr>
              <a:t> und </a:t>
            </a:r>
            <a:r>
              <a:rPr lang="en-US" spc="-50" dirty="0" err="1">
                <a:solidFill>
                  <a:schemeClr val="lt1"/>
                </a:solidFill>
                <a:latin typeface="+mj-lt"/>
                <a:cs typeface="Calibri"/>
                <a:sym typeface="Roboto"/>
              </a:rPr>
              <a:t>eventuelle</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Kooperationen</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mit</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Kapselgeschmäckern</a:t>
            </a:r>
            <a:r>
              <a:rPr lang="en-US" spc="-50" dirty="0">
                <a:solidFill>
                  <a:schemeClr val="lt1"/>
                </a:solidFill>
                <a:latin typeface="+mj-lt"/>
                <a:cs typeface="Calibri"/>
                <a:sym typeface="Roboto"/>
              </a:rPr>
              <a:t> </a:t>
            </a:r>
            <a:r>
              <a:rPr lang="en-US" spc="-50" dirty="0" err="1">
                <a:solidFill>
                  <a:schemeClr val="lt1"/>
                </a:solidFill>
                <a:latin typeface="+mj-lt"/>
                <a:cs typeface="Calibri"/>
                <a:sym typeface="Roboto"/>
              </a:rPr>
              <a:t>einzugehen</a:t>
            </a:r>
            <a:r>
              <a:rPr lang="en-US" spc="-50" dirty="0">
                <a:solidFill>
                  <a:schemeClr val="lt1"/>
                </a:solidFill>
                <a:latin typeface="+mj-lt"/>
                <a:cs typeface="Calibri"/>
                <a:sym typeface="Roboto"/>
              </a:rPr>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CH" spc="-50" dirty="0">
              <a:solidFill>
                <a:schemeClr val="lt1"/>
              </a:solidFill>
              <a:latin typeface="+mj-lt"/>
              <a:cs typeface="Calibri"/>
              <a:sym typeface="Roboto"/>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CH" spc="-50" dirty="0">
                <a:solidFill>
                  <a:schemeClr val="lt1"/>
                </a:solidFill>
                <a:latin typeface="+mj-lt"/>
                <a:cs typeface="Calibri"/>
                <a:sym typeface="Roboto"/>
              </a:rPr>
              <a:t>Kosten Kapseln:  0.30 Rappen und Flasche: 8.- (ohne </a:t>
            </a:r>
            <a:r>
              <a:rPr lang="de-CH" spc="-50" dirty="0" err="1">
                <a:solidFill>
                  <a:schemeClr val="lt1"/>
                </a:solidFill>
                <a:latin typeface="+mj-lt"/>
                <a:cs typeface="Calibri"/>
                <a:sym typeface="Roboto"/>
              </a:rPr>
              <a:t>Mold</a:t>
            </a:r>
            <a:r>
              <a:rPr lang="de-CH" spc="-50" dirty="0">
                <a:solidFill>
                  <a:schemeClr val="lt1"/>
                </a:solidFill>
                <a:latin typeface="+mj-lt"/>
                <a:cs typeface="Calibri"/>
                <a:sym typeface="Roboto"/>
              </a:rPr>
              <a:t> und Maschinenaufwand)</a:t>
            </a:r>
            <a:endParaRPr lang="de-CH" dirty="0"/>
          </a:p>
          <a:p>
            <a:pPr marL="0" indent="0">
              <a:buNone/>
            </a:pPr>
            <a:endParaRPr lang="en-US" dirty="0"/>
          </a:p>
        </p:txBody>
      </p:sp>
    </p:spTree>
    <p:extLst>
      <p:ext uri="{BB962C8B-B14F-4D97-AF65-F5344CB8AC3E}">
        <p14:creationId xmlns:p14="http://schemas.microsoft.com/office/powerpoint/2010/main" val="2137487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lat Style Infographics" userDrawn="1">
  <p:cSld name="TITLE">
    <p:spTree>
      <p:nvGrpSpPr>
        <p:cNvPr id="1" name="Shape 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643800" y="67138"/>
            <a:ext cx="4519800" cy="350916"/>
          </a:xfrm>
          <a:prstGeom prst="rect">
            <a:avLst/>
          </a:prstGeom>
        </p:spPr>
        <p:txBody>
          <a:bodyPr spcFirstLastPara="1" wrap="square" lIns="91425" tIns="91425" rIns="91425" bIns="91425" anchor="t" anchorCtr="0">
            <a:noAutofit/>
          </a:bodyPr>
          <a:lstStyle>
            <a:lvl1pPr lvl="0" algn="l">
              <a:spcBef>
                <a:spcPts val="0"/>
              </a:spcBef>
              <a:spcAft>
                <a:spcPts val="0"/>
              </a:spcAft>
              <a:buSzPts val="3000"/>
              <a:buFont typeface="Fira Sans Extra Condensed"/>
              <a:buNone/>
              <a:defRPr sz="1600" spc="-50" baseline="0">
                <a:solidFill>
                  <a:srgbClr val="0A5F9E"/>
                </a:solidFill>
                <a:highlight>
                  <a:srgbClr val="FFFFFF"/>
                </a:highlight>
                <a:latin typeface="+mj-lt"/>
                <a:ea typeface="Fira Sans Extra Condensed"/>
                <a:cs typeface="Fira Sans Extra Condensed"/>
                <a:sym typeface="Fira Sans Extra Condensed"/>
              </a:defRPr>
            </a:lvl1pPr>
            <a:lvl2pPr lvl="1">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2pPr>
            <a:lvl3pPr lvl="2">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3pPr>
            <a:lvl4pPr lvl="3">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4pPr>
            <a:lvl5pPr lvl="4">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5pPr>
            <a:lvl6pPr lvl="5">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6pPr>
            <a:lvl7pPr lvl="6">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7pPr>
            <a:lvl8pPr lvl="7">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8pPr>
            <a:lvl9pPr lvl="8">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9pPr>
          </a:lstStyle>
          <a:p>
            <a:endParaRPr dirty="0"/>
          </a:p>
        </p:txBody>
      </p:sp>
      <p:grpSp>
        <p:nvGrpSpPr>
          <p:cNvPr id="4" name="Gruppieren 3">
            <a:extLst>
              <a:ext uri="{FF2B5EF4-FFF2-40B4-BE49-F238E27FC236}">
                <a16:creationId xmlns:a16="http://schemas.microsoft.com/office/drawing/2014/main" id="{EB203A3A-51DD-4BC5-A48E-4DA498406E6A}"/>
              </a:ext>
            </a:extLst>
          </p:cNvPr>
          <p:cNvGrpSpPr/>
          <p:nvPr userDrawn="1"/>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80FD690F-271E-4AB7-AAD5-D34DE5B6BC67}"/>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4313C567-0073-4C13-AE9D-CA5811C16F1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pic>
        <p:nvPicPr>
          <p:cNvPr id="7" name="Google Shape;55;p14">
            <a:extLst>
              <a:ext uri="{FF2B5EF4-FFF2-40B4-BE49-F238E27FC236}">
                <a16:creationId xmlns:a16="http://schemas.microsoft.com/office/drawing/2014/main" id="{E1744B0F-5E5F-4596-AA39-372DB9A24C0A}"/>
              </a:ext>
            </a:extLst>
          </p:cNvPr>
          <p:cNvPicPr preferRelativeResize="0"/>
          <p:nvPr userDrawn="1"/>
        </p:nvPicPr>
        <p:blipFill rotWithShape="1">
          <a:blip r:embed="rId2">
            <a:alphaModFix/>
          </a:blip>
          <a:srcRect/>
          <a:stretch/>
        </p:blipFill>
        <p:spPr>
          <a:xfrm>
            <a:off x="8216545" y="4885465"/>
            <a:ext cx="420980" cy="174969"/>
          </a:xfrm>
          <a:prstGeom prst="rect">
            <a:avLst/>
          </a:prstGeom>
          <a:noFill/>
          <a:ln>
            <a:noFill/>
          </a:ln>
        </p:spPr>
      </p:pic>
      <p:sp>
        <p:nvSpPr>
          <p:cNvPr id="8" name="Google Shape;21;p19">
            <a:extLst>
              <a:ext uri="{FF2B5EF4-FFF2-40B4-BE49-F238E27FC236}">
                <a16:creationId xmlns:a16="http://schemas.microsoft.com/office/drawing/2014/main" id="{DAE44FBC-2BFB-4712-9009-F0DC97EE8BC5}"/>
              </a:ext>
            </a:extLst>
          </p:cNvPr>
          <p:cNvSpPr txBox="1"/>
          <p:nvPr userDrawn="1"/>
        </p:nvSpPr>
        <p:spPr>
          <a:xfrm>
            <a:off x="8338928" y="4814994"/>
            <a:ext cx="699274"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US" sz="1200">
                <a:solidFill>
                  <a:srgbClr val="0A5F9E"/>
                </a:solidFill>
                <a:latin typeface="Calibri"/>
                <a:ea typeface="Calibri"/>
                <a:cs typeface="Calibri"/>
                <a:sym typeface="Calibri"/>
              </a:rPr>
              <a:t>‹Nr.›</a:t>
            </a:fld>
            <a:endParaRPr sz="1200" dirty="0">
              <a:solidFill>
                <a:srgbClr val="0A5F9E"/>
              </a:solidFill>
              <a:latin typeface="Calibri"/>
              <a:ea typeface="Calibri"/>
              <a:cs typeface="Calibri"/>
              <a:sym typeface="Calibri"/>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slide" preserve="1" userDrawn="1">
  <p:cSld name="Blank slide">
    <p:bg>
      <p:bgPr>
        <a:solidFill>
          <a:srgbClr val="E8F5FA"/>
        </a:solidFill>
        <a:effectLst/>
      </p:bgPr>
    </p:bg>
    <p:spTree>
      <p:nvGrpSpPr>
        <p:cNvPr id="1" name="Shape 51"/>
        <p:cNvGrpSpPr/>
        <p:nvPr/>
      </p:nvGrpSpPr>
      <p:grpSpPr>
        <a:xfrm>
          <a:off x="0" y="0"/>
          <a:ext cx="0" cy="0"/>
          <a:chOff x="0" y="0"/>
          <a:chExt cx="0" cy="0"/>
        </a:xfrm>
      </p:grpSpPr>
      <p:sp>
        <p:nvSpPr>
          <p:cNvPr id="4" name="Google Shape;24;p6">
            <a:extLst>
              <a:ext uri="{FF2B5EF4-FFF2-40B4-BE49-F238E27FC236}">
                <a16:creationId xmlns:a16="http://schemas.microsoft.com/office/drawing/2014/main" id="{5B351CBE-188D-4BC2-9C4B-3DB958606125}"/>
              </a:ext>
            </a:extLst>
          </p:cNvPr>
          <p:cNvSpPr txBox="1">
            <a:spLocks noGrp="1"/>
          </p:cNvSpPr>
          <p:nvPr>
            <p:ph type="title"/>
          </p:nvPr>
        </p:nvSpPr>
        <p:spPr>
          <a:xfrm>
            <a:off x="643800" y="67138"/>
            <a:ext cx="4519800" cy="350916"/>
          </a:xfrm>
          <a:prstGeom prst="rect">
            <a:avLst/>
          </a:prstGeom>
        </p:spPr>
        <p:txBody>
          <a:bodyPr spcFirstLastPara="1" wrap="square" lIns="91425" tIns="91425" rIns="91425" bIns="91425" anchor="t" anchorCtr="0">
            <a:noAutofit/>
          </a:bodyPr>
          <a:lstStyle>
            <a:lvl1pPr lvl="0" algn="l">
              <a:spcBef>
                <a:spcPts val="0"/>
              </a:spcBef>
              <a:spcAft>
                <a:spcPts val="0"/>
              </a:spcAft>
              <a:buSzPts val="3000"/>
              <a:buFont typeface="Fira Sans Extra Condensed"/>
              <a:buNone/>
              <a:defRPr sz="1600" b="1" spc="-50" baseline="0">
                <a:solidFill>
                  <a:srgbClr val="0A5F9E"/>
                </a:solidFill>
                <a:highlight>
                  <a:srgbClr val="E8F5FA"/>
                </a:highlight>
                <a:latin typeface="Red Hat Display" panose="020B0604020202020204" charset="0"/>
                <a:ea typeface="Red Hat Display" panose="020B0604020202020204" charset="0"/>
                <a:cs typeface="Red Hat Display" panose="020B0604020202020204" charset="0"/>
                <a:sym typeface="Fira Sans Extra Condensed"/>
              </a:defRPr>
            </a:lvl1pPr>
            <a:lvl2pPr lvl="1">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2pPr>
            <a:lvl3pPr lvl="2">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3pPr>
            <a:lvl4pPr lvl="3">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4pPr>
            <a:lvl5pPr lvl="4">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5pPr>
            <a:lvl6pPr lvl="5">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6pPr>
            <a:lvl7pPr lvl="6">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7pPr>
            <a:lvl8pPr lvl="7">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8pPr>
            <a:lvl9pPr lvl="8">
              <a:spcBef>
                <a:spcPts val="0"/>
              </a:spcBef>
              <a:spcAft>
                <a:spcPts val="0"/>
              </a:spcAft>
              <a:buSzPts val="3000"/>
              <a:buFont typeface="Fira Sans Extra Condensed"/>
              <a:buNone/>
              <a:defRPr>
                <a:latin typeface="Fira Sans Extra Condensed"/>
                <a:ea typeface="Fira Sans Extra Condensed"/>
                <a:cs typeface="Fira Sans Extra Condensed"/>
                <a:sym typeface="Fira Sans Extra Condensed"/>
              </a:defRPr>
            </a:lvl9pPr>
          </a:lstStyle>
          <a:p>
            <a:endParaRPr dirty="0"/>
          </a:p>
        </p:txBody>
      </p:sp>
      <p:grpSp>
        <p:nvGrpSpPr>
          <p:cNvPr id="6" name="Gruppieren 5">
            <a:extLst>
              <a:ext uri="{FF2B5EF4-FFF2-40B4-BE49-F238E27FC236}">
                <a16:creationId xmlns:a16="http://schemas.microsoft.com/office/drawing/2014/main" id="{28797D1D-15B5-4F3B-B0CD-847E8997F4AB}"/>
              </a:ext>
            </a:extLst>
          </p:cNvPr>
          <p:cNvGrpSpPr/>
          <p:nvPr userDrawn="1"/>
        </p:nvGrpSpPr>
        <p:grpSpPr>
          <a:xfrm>
            <a:off x="0" y="486227"/>
            <a:ext cx="1964237" cy="45719"/>
            <a:chOff x="0" y="48648"/>
            <a:chExt cx="3065374" cy="433470"/>
          </a:xfrm>
          <a:solidFill>
            <a:srgbClr val="FFECB2"/>
          </a:solidFill>
        </p:grpSpPr>
        <p:sp>
          <p:nvSpPr>
            <p:cNvPr id="7" name="Flussdiagramm: Verzögerung 6">
              <a:extLst>
                <a:ext uri="{FF2B5EF4-FFF2-40B4-BE49-F238E27FC236}">
                  <a16:creationId xmlns:a16="http://schemas.microsoft.com/office/drawing/2014/main" id="{C0CEF86B-8AF3-4D24-9627-D322CA6788E4}"/>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8" name="Rechteck 7">
              <a:extLst>
                <a:ext uri="{FF2B5EF4-FFF2-40B4-BE49-F238E27FC236}">
                  <a16:creationId xmlns:a16="http://schemas.microsoft.com/office/drawing/2014/main" id="{014EBF02-B274-4190-80FC-3D2444572AC5}"/>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pic>
        <p:nvPicPr>
          <p:cNvPr id="17" name="Google Shape;55;p14">
            <a:extLst>
              <a:ext uri="{FF2B5EF4-FFF2-40B4-BE49-F238E27FC236}">
                <a16:creationId xmlns:a16="http://schemas.microsoft.com/office/drawing/2014/main" id="{6E8054AA-CEBC-423D-A964-06934794EE16}"/>
              </a:ext>
            </a:extLst>
          </p:cNvPr>
          <p:cNvPicPr preferRelativeResize="0"/>
          <p:nvPr userDrawn="1"/>
        </p:nvPicPr>
        <p:blipFill rotWithShape="1">
          <a:blip r:embed="rId2">
            <a:alphaModFix/>
          </a:blip>
          <a:srcRect/>
          <a:stretch/>
        </p:blipFill>
        <p:spPr>
          <a:xfrm>
            <a:off x="8216545" y="4885465"/>
            <a:ext cx="420980" cy="174969"/>
          </a:xfrm>
          <a:prstGeom prst="rect">
            <a:avLst/>
          </a:prstGeom>
          <a:noFill/>
          <a:ln>
            <a:noFill/>
          </a:ln>
        </p:spPr>
      </p:pic>
      <p:sp>
        <p:nvSpPr>
          <p:cNvPr id="18" name="Google Shape;21;p19">
            <a:extLst>
              <a:ext uri="{FF2B5EF4-FFF2-40B4-BE49-F238E27FC236}">
                <a16:creationId xmlns:a16="http://schemas.microsoft.com/office/drawing/2014/main" id="{635BAC4C-EDD2-498F-8C09-298C575AC5FE}"/>
              </a:ext>
            </a:extLst>
          </p:cNvPr>
          <p:cNvSpPr txBox="1"/>
          <p:nvPr userDrawn="1"/>
        </p:nvSpPr>
        <p:spPr>
          <a:xfrm>
            <a:off x="8338928" y="4814994"/>
            <a:ext cx="699274"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US" sz="1200">
                <a:solidFill>
                  <a:srgbClr val="0A5F9E"/>
                </a:solidFill>
                <a:latin typeface="Calibri"/>
                <a:ea typeface="Calibri"/>
                <a:cs typeface="Calibri"/>
                <a:sym typeface="Calibri"/>
              </a:rPr>
              <a:t>‹Nr.›</a:t>
            </a:fld>
            <a:endParaRPr sz="1200" dirty="0">
              <a:solidFill>
                <a:srgbClr val="0A5F9E"/>
              </a:solidFill>
              <a:latin typeface="Calibri"/>
              <a:ea typeface="Calibri"/>
              <a:cs typeface="Calibri"/>
              <a:sym typeface="Calibri"/>
            </a:endParaRPr>
          </a:p>
        </p:txBody>
      </p:sp>
    </p:spTree>
    <p:extLst>
      <p:ext uri="{BB962C8B-B14F-4D97-AF65-F5344CB8AC3E}">
        <p14:creationId xmlns:p14="http://schemas.microsoft.com/office/powerpoint/2010/main" val="1610937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lide" preserve="1" userDrawn="1">
  <p:cSld name="1_Blank slide">
    <p:bg>
      <p:bgPr>
        <a:solidFill>
          <a:srgbClr val="E8F5FA"/>
        </a:solidFill>
        <a:effectLst/>
      </p:bgPr>
    </p:bg>
    <p:spTree>
      <p:nvGrpSpPr>
        <p:cNvPr id="1" name="Shape 51"/>
        <p:cNvGrpSpPr/>
        <p:nvPr/>
      </p:nvGrpSpPr>
      <p:grpSpPr>
        <a:xfrm>
          <a:off x="0" y="0"/>
          <a:ext cx="0" cy="0"/>
          <a:chOff x="0" y="0"/>
          <a:chExt cx="0" cy="0"/>
        </a:xfrm>
      </p:grpSpPr>
      <p:pic>
        <p:nvPicPr>
          <p:cNvPr id="9" name="Google Shape;55;p14">
            <a:extLst>
              <a:ext uri="{FF2B5EF4-FFF2-40B4-BE49-F238E27FC236}">
                <a16:creationId xmlns:a16="http://schemas.microsoft.com/office/drawing/2014/main" id="{224F864D-D14B-4CAB-8AEC-5609F3CE10D1}"/>
              </a:ext>
            </a:extLst>
          </p:cNvPr>
          <p:cNvPicPr preferRelativeResize="0"/>
          <p:nvPr userDrawn="1"/>
        </p:nvPicPr>
        <p:blipFill rotWithShape="1">
          <a:blip r:embed="rId2">
            <a:alphaModFix/>
          </a:blip>
          <a:srcRect/>
          <a:stretch/>
        </p:blipFill>
        <p:spPr>
          <a:xfrm>
            <a:off x="8216545" y="4885465"/>
            <a:ext cx="420980" cy="174969"/>
          </a:xfrm>
          <a:prstGeom prst="rect">
            <a:avLst/>
          </a:prstGeom>
          <a:noFill/>
          <a:ln>
            <a:noFill/>
          </a:ln>
        </p:spPr>
      </p:pic>
      <p:sp>
        <p:nvSpPr>
          <p:cNvPr id="15" name="Google Shape;21;p19">
            <a:extLst>
              <a:ext uri="{FF2B5EF4-FFF2-40B4-BE49-F238E27FC236}">
                <a16:creationId xmlns:a16="http://schemas.microsoft.com/office/drawing/2014/main" id="{83095D3B-68CF-40AE-8E2C-F3BDFD2B216A}"/>
              </a:ext>
            </a:extLst>
          </p:cNvPr>
          <p:cNvSpPr txBox="1"/>
          <p:nvPr userDrawn="1"/>
        </p:nvSpPr>
        <p:spPr>
          <a:xfrm>
            <a:off x="8338928" y="4814994"/>
            <a:ext cx="699274"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US" sz="1200">
                <a:solidFill>
                  <a:srgbClr val="0A5F9E"/>
                </a:solidFill>
                <a:latin typeface="Calibri"/>
                <a:ea typeface="Calibri"/>
                <a:cs typeface="Calibri"/>
                <a:sym typeface="Calibri"/>
              </a:rPr>
              <a:t>‹Nr.›</a:t>
            </a:fld>
            <a:endParaRPr sz="1200" dirty="0">
              <a:solidFill>
                <a:srgbClr val="0A5F9E"/>
              </a:solidFill>
              <a:latin typeface="Calibri"/>
              <a:ea typeface="Calibri"/>
              <a:cs typeface="Calibri"/>
              <a:sym typeface="Calibri"/>
            </a:endParaRPr>
          </a:p>
        </p:txBody>
      </p:sp>
      <p:grpSp>
        <p:nvGrpSpPr>
          <p:cNvPr id="16" name="Gruppieren 15">
            <a:extLst>
              <a:ext uri="{FF2B5EF4-FFF2-40B4-BE49-F238E27FC236}">
                <a16:creationId xmlns:a16="http://schemas.microsoft.com/office/drawing/2014/main" id="{175406D1-3AFF-48CB-BD3F-FC13A615D4F6}"/>
              </a:ext>
            </a:extLst>
          </p:cNvPr>
          <p:cNvGrpSpPr/>
          <p:nvPr userDrawn="1"/>
        </p:nvGrpSpPr>
        <p:grpSpPr>
          <a:xfrm>
            <a:off x="0" y="1625072"/>
            <a:ext cx="1964237" cy="45719"/>
            <a:chOff x="0" y="48648"/>
            <a:chExt cx="3065374" cy="433470"/>
          </a:xfrm>
          <a:solidFill>
            <a:srgbClr val="FFECB2"/>
          </a:solidFill>
        </p:grpSpPr>
        <p:sp>
          <p:nvSpPr>
            <p:cNvPr id="17" name="Flussdiagramm: Verzögerung 16">
              <a:extLst>
                <a:ext uri="{FF2B5EF4-FFF2-40B4-BE49-F238E27FC236}">
                  <a16:creationId xmlns:a16="http://schemas.microsoft.com/office/drawing/2014/main" id="{FFA03DDC-A64F-4AF6-9D55-17BD037AF5C9}"/>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18" name="Rechteck 17">
              <a:extLst>
                <a:ext uri="{FF2B5EF4-FFF2-40B4-BE49-F238E27FC236}">
                  <a16:creationId xmlns:a16="http://schemas.microsoft.com/office/drawing/2014/main" id="{0610D00F-6BEF-4D92-9DDA-57B9C1874CF9}"/>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574632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Benutzerdefiniertes Layout" preserve="1" userDrawn="1">
  <p:cSld name="2_Benutzerdefiniertes Layout">
    <p:spTree>
      <p:nvGrpSpPr>
        <p:cNvPr id="1" name="Shape 19"/>
        <p:cNvGrpSpPr/>
        <p:nvPr/>
      </p:nvGrpSpPr>
      <p:grpSpPr>
        <a:xfrm>
          <a:off x="0" y="0"/>
          <a:ext cx="0" cy="0"/>
          <a:chOff x="0" y="0"/>
          <a:chExt cx="0" cy="0"/>
        </a:xfrm>
      </p:grpSpPr>
    </p:spTree>
    <p:extLst>
      <p:ext uri="{BB962C8B-B14F-4D97-AF65-F5344CB8AC3E}">
        <p14:creationId xmlns:p14="http://schemas.microsoft.com/office/powerpoint/2010/main" val="26156394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11475"/>
            <a:ext cx="8229600" cy="6063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SzPts val="3000"/>
              <a:buFont typeface="Roboto Condensed"/>
              <a:buNone/>
              <a:defRPr sz="3000" b="1">
                <a:latin typeface="Roboto Condensed"/>
                <a:ea typeface="Roboto Condensed"/>
                <a:cs typeface="Roboto Condensed"/>
                <a:sym typeface="Roboto Condensed"/>
              </a:defRPr>
            </a:lvl1pPr>
            <a:lvl2pPr lvl="1" algn="ctr">
              <a:spcBef>
                <a:spcPts val="0"/>
              </a:spcBef>
              <a:spcAft>
                <a:spcPts val="0"/>
              </a:spcAft>
              <a:buSzPts val="3000"/>
              <a:buFont typeface="Roboto Condensed"/>
              <a:buNone/>
              <a:defRPr sz="3000" b="1">
                <a:latin typeface="Roboto Condensed"/>
                <a:ea typeface="Roboto Condensed"/>
                <a:cs typeface="Roboto Condensed"/>
                <a:sym typeface="Roboto Condensed"/>
              </a:defRPr>
            </a:lvl2pPr>
            <a:lvl3pPr lvl="2" algn="ctr">
              <a:spcBef>
                <a:spcPts val="0"/>
              </a:spcBef>
              <a:spcAft>
                <a:spcPts val="0"/>
              </a:spcAft>
              <a:buSzPts val="3000"/>
              <a:buFont typeface="Roboto Condensed"/>
              <a:buNone/>
              <a:defRPr sz="3000" b="1">
                <a:latin typeface="Roboto Condensed"/>
                <a:ea typeface="Roboto Condensed"/>
                <a:cs typeface="Roboto Condensed"/>
                <a:sym typeface="Roboto Condensed"/>
              </a:defRPr>
            </a:lvl3pPr>
            <a:lvl4pPr lvl="3" algn="ctr">
              <a:spcBef>
                <a:spcPts val="0"/>
              </a:spcBef>
              <a:spcAft>
                <a:spcPts val="0"/>
              </a:spcAft>
              <a:buSzPts val="3000"/>
              <a:buFont typeface="Roboto Condensed"/>
              <a:buNone/>
              <a:defRPr sz="3000" b="1">
                <a:latin typeface="Roboto Condensed"/>
                <a:ea typeface="Roboto Condensed"/>
                <a:cs typeface="Roboto Condensed"/>
                <a:sym typeface="Roboto Condensed"/>
              </a:defRPr>
            </a:lvl4pPr>
            <a:lvl5pPr lvl="4" algn="ctr">
              <a:spcBef>
                <a:spcPts val="0"/>
              </a:spcBef>
              <a:spcAft>
                <a:spcPts val="0"/>
              </a:spcAft>
              <a:buSzPts val="3000"/>
              <a:buFont typeface="Roboto Condensed"/>
              <a:buNone/>
              <a:defRPr sz="3000" b="1">
                <a:latin typeface="Roboto Condensed"/>
                <a:ea typeface="Roboto Condensed"/>
                <a:cs typeface="Roboto Condensed"/>
                <a:sym typeface="Roboto Condensed"/>
              </a:defRPr>
            </a:lvl5pPr>
            <a:lvl6pPr lvl="5" algn="ctr">
              <a:spcBef>
                <a:spcPts val="0"/>
              </a:spcBef>
              <a:spcAft>
                <a:spcPts val="0"/>
              </a:spcAft>
              <a:buSzPts val="3000"/>
              <a:buFont typeface="Roboto Condensed"/>
              <a:buNone/>
              <a:defRPr sz="3000" b="1">
                <a:latin typeface="Roboto Condensed"/>
                <a:ea typeface="Roboto Condensed"/>
                <a:cs typeface="Roboto Condensed"/>
                <a:sym typeface="Roboto Condensed"/>
              </a:defRPr>
            </a:lvl6pPr>
            <a:lvl7pPr lvl="6" algn="ctr">
              <a:spcBef>
                <a:spcPts val="0"/>
              </a:spcBef>
              <a:spcAft>
                <a:spcPts val="0"/>
              </a:spcAft>
              <a:buSzPts val="3000"/>
              <a:buFont typeface="Roboto Condensed"/>
              <a:buNone/>
              <a:defRPr sz="3000" b="1">
                <a:latin typeface="Roboto Condensed"/>
                <a:ea typeface="Roboto Condensed"/>
                <a:cs typeface="Roboto Condensed"/>
                <a:sym typeface="Roboto Condensed"/>
              </a:defRPr>
            </a:lvl7pPr>
            <a:lvl8pPr lvl="7" algn="ctr">
              <a:spcBef>
                <a:spcPts val="0"/>
              </a:spcBef>
              <a:spcAft>
                <a:spcPts val="0"/>
              </a:spcAft>
              <a:buSzPts val="3000"/>
              <a:buFont typeface="Roboto Condensed"/>
              <a:buNone/>
              <a:defRPr sz="3000" b="1">
                <a:latin typeface="Roboto Condensed"/>
                <a:ea typeface="Roboto Condensed"/>
                <a:cs typeface="Roboto Condensed"/>
                <a:sym typeface="Roboto Condensed"/>
              </a:defRPr>
            </a:lvl8pPr>
            <a:lvl9pPr lvl="8" algn="ctr">
              <a:spcBef>
                <a:spcPts val="0"/>
              </a:spcBef>
              <a:spcAft>
                <a:spcPts val="0"/>
              </a:spcAft>
              <a:buSzPts val="3000"/>
              <a:buFont typeface="Roboto Condensed"/>
              <a:buNone/>
              <a:defRPr sz="3000" b="1">
                <a:latin typeface="Roboto Condensed"/>
                <a:ea typeface="Roboto Condensed"/>
                <a:cs typeface="Roboto Condensed"/>
                <a:sym typeface="Roboto Condensed"/>
              </a:defRPr>
            </a:lvl9pPr>
          </a:lstStyle>
          <a:p>
            <a:r>
              <a:rPr lang="de-CH" dirty="0" err="1"/>
              <a:t>Potiio</a:t>
            </a:r>
            <a:r>
              <a:rPr lang="de-CH" dirty="0"/>
              <a:t> </a:t>
            </a:r>
            <a:r>
              <a:rPr lang="de-CH" dirty="0" err="1"/>
              <a:t>Slides</a:t>
            </a:r>
            <a:endParaRPr dirty="0"/>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75" r:id="rId3"/>
    <p:sldLayoutId id="2147483676" r:id="rId4"/>
    <p:sldLayoutId id="2147483678"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A5F9E"/>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9.sv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9.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20.jpg"/><Relationship Id="rId18" Type="http://schemas.openxmlformats.org/officeDocument/2006/relationships/image" Target="../media/image3.jp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19.png"/><Relationship Id="rId17" Type="http://schemas.openxmlformats.org/officeDocument/2006/relationships/image" Target="../media/image51.png"/><Relationship Id="rId2" Type="http://schemas.openxmlformats.org/officeDocument/2006/relationships/image" Target="../media/image40.png"/><Relationship Id="rId16" Type="http://schemas.openxmlformats.org/officeDocument/2006/relationships/image" Target="../media/image50.sv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8.png"/><Relationship Id="rId5" Type="http://schemas.openxmlformats.org/officeDocument/2006/relationships/image" Target="../media/image43.svg"/><Relationship Id="rId15" Type="http://schemas.openxmlformats.org/officeDocument/2006/relationships/image" Target="../media/image49.png"/><Relationship Id="rId10" Type="http://schemas.openxmlformats.org/officeDocument/2006/relationships/image" Target="../media/image47.png"/><Relationship Id="rId19" Type="http://schemas.openxmlformats.org/officeDocument/2006/relationships/image" Target="../media/image22.png"/><Relationship Id="rId4" Type="http://schemas.openxmlformats.org/officeDocument/2006/relationships/image" Target="../media/image42.png"/><Relationship Id="rId9" Type="http://schemas.openxmlformats.org/officeDocument/2006/relationships/image" Target="../media/image18.png"/><Relationship Id="rId14"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26" Type="http://schemas.openxmlformats.org/officeDocument/2006/relationships/image" Target="../media/image73.png"/><Relationship Id="rId3" Type="http://schemas.openxmlformats.org/officeDocument/2006/relationships/image" Target="../media/image53.svg"/><Relationship Id="rId21" Type="http://schemas.openxmlformats.org/officeDocument/2006/relationships/image" Target="../media/image70.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5" Type="http://schemas.openxmlformats.org/officeDocument/2006/relationships/image" Target="../media/image72.png"/><Relationship Id="rId2" Type="http://schemas.openxmlformats.org/officeDocument/2006/relationships/image" Target="../media/image52.png"/><Relationship Id="rId16" Type="http://schemas.openxmlformats.org/officeDocument/2006/relationships/image" Target="../media/image65.png"/><Relationship Id="rId20" Type="http://schemas.openxmlformats.org/officeDocument/2006/relationships/image" Target="../media/image69.png"/><Relationship Id="rId1" Type="http://schemas.openxmlformats.org/officeDocument/2006/relationships/slideLayout" Target="../slideLayouts/slideLayout5.xml"/><Relationship Id="rId6" Type="http://schemas.openxmlformats.org/officeDocument/2006/relationships/image" Target="../media/image55.jpg"/><Relationship Id="rId11" Type="http://schemas.openxmlformats.org/officeDocument/2006/relationships/image" Target="../media/image60.png"/><Relationship Id="rId24" Type="http://schemas.openxmlformats.org/officeDocument/2006/relationships/image" Target="../media/image48.png"/><Relationship Id="rId5" Type="http://schemas.openxmlformats.org/officeDocument/2006/relationships/image" Target="../media/image22.png"/><Relationship Id="rId15" Type="http://schemas.openxmlformats.org/officeDocument/2006/relationships/image" Target="../media/image64.jpg"/><Relationship Id="rId23" Type="http://schemas.openxmlformats.org/officeDocument/2006/relationships/image" Target="../media/image47.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image" Target="../media/image54.pn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png"/><Relationship Id="rId27" Type="http://schemas.openxmlformats.org/officeDocument/2006/relationships/image" Target="../media/image5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5.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hyperlink" Target="https://drive.google.com/file/d/1XLEWNsCsnXqv93oXAI0hd5OPndKelRbJ/view?usp=sharing"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5.png"/><Relationship Id="rId5" Type="http://schemas.openxmlformats.org/officeDocument/2006/relationships/image" Target="../media/image75.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hyperlink" Target="https://drive.google.com/file/d/1XLEWNsCsnXqv93oXAI0hd5OPndKelRbJ/view?usp=sharing" TargetMode="External"/><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0.jp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grpSp>
        <p:nvGrpSpPr>
          <p:cNvPr id="57" name="Google Shape;57;p15"/>
          <p:cNvGrpSpPr/>
          <p:nvPr/>
        </p:nvGrpSpPr>
        <p:grpSpPr>
          <a:xfrm>
            <a:off x="-1486747" y="7"/>
            <a:ext cx="7552512" cy="3371436"/>
            <a:chOff x="1235373" y="1258552"/>
            <a:chExt cx="4961251" cy="2214699"/>
          </a:xfrm>
        </p:grpSpPr>
        <p:sp>
          <p:nvSpPr>
            <p:cNvPr id="58" name="Google Shape;58;p15"/>
            <p:cNvSpPr/>
            <p:nvPr/>
          </p:nvSpPr>
          <p:spPr>
            <a:xfrm>
              <a:off x="2712069" y="1258552"/>
              <a:ext cx="3484555" cy="737999"/>
            </a:xfrm>
            <a:custGeom>
              <a:avLst/>
              <a:gdLst/>
              <a:ahLst/>
              <a:cxnLst/>
              <a:rect l="l" t="t" r="r" b="b"/>
              <a:pathLst>
                <a:path w="34737" h="7357" extrusionOk="0">
                  <a:moveTo>
                    <a:pt x="1" y="1"/>
                  </a:moveTo>
                  <a:cubicBezTo>
                    <a:pt x="1" y="4065"/>
                    <a:pt x="3292" y="7356"/>
                    <a:pt x="7356" y="7356"/>
                  </a:cubicBezTo>
                  <a:lnTo>
                    <a:pt x="31058" y="7356"/>
                  </a:lnTo>
                  <a:lnTo>
                    <a:pt x="34736" y="3679"/>
                  </a:lnTo>
                  <a:lnTo>
                    <a:pt x="31058" y="1"/>
                  </a:lnTo>
                  <a:close/>
                </a:path>
              </a:pathLst>
            </a:custGeom>
            <a:solidFill>
              <a:srgbClr val="F9C500">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59;p15"/>
            <p:cNvSpPr/>
            <p:nvPr/>
          </p:nvSpPr>
          <p:spPr>
            <a:xfrm>
              <a:off x="1974273" y="1258552"/>
              <a:ext cx="3429785" cy="1475797"/>
            </a:xfrm>
            <a:custGeom>
              <a:avLst/>
              <a:gdLst/>
              <a:ahLst/>
              <a:cxnLst/>
              <a:rect l="l" t="t" r="r" b="b"/>
              <a:pathLst>
                <a:path w="34191" h="14712" extrusionOk="0">
                  <a:moveTo>
                    <a:pt x="0" y="1"/>
                  </a:moveTo>
                  <a:cubicBezTo>
                    <a:pt x="0" y="8130"/>
                    <a:pt x="6583" y="14712"/>
                    <a:pt x="14711" y="14712"/>
                  </a:cubicBezTo>
                  <a:lnTo>
                    <a:pt x="30513" y="14712"/>
                  </a:lnTo>
                  <a:lnTo>
                    <a:pt x="34190" y="11034"/>
                  </a:lnTo>
                  <a:lnTo>
                    <a:pt x="30513" y="7356"/>
                  </a:lnTo>
                  <a:lnTo>
                    <a:pt x="14711" y="7356"/>
                  </a:lnTo>
                  <a:cubicBezTo>
                    <a:pt x="10647" y="7356"/>
                    <a:pt x="7356" y="4065"/>
                    <a:pt x="7356" y="1"/>
                  </a:cubicBezTo>
                  <a:close/>
                </a:path>
              </a:pathLst>
            </a:custGeom>
            <a:solidFill>
              <a:srgbClr val="6DBADF">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5"/>
            <p:cNvSpPr/>
            <p:nvPr/>
          </p:nvSpPr>
          <p:spPr>
            <a:xfrm>
              <a:off x="1235373" y="1258552"/>
              <a:ext cx="3376118" cy="2214699"/>
            </a:xfrm>
            <a:custGeom>
              <a:avLst/>
              <a:gdLst/>
              <a:ahLst/>
              <a:cxnLst/>
              <a:rect l="l" t="t" r="r" b="b"/>
              <a:pathLst>
                <a:path w="33656" h="22078" extrusionOk="0">
                  <a:moveTo>
                    <a:pt x="1" y="1"/>
                  </a:moveTo>
                  <a:cubicBezTo>
                    <a:pt x="1" y="12194"/>
                    <a:pt x="9884" y="22078"/>
                    <a:pt x="22077" y="22078"/>
                  </a:cubicBezTo>
                  <a:lnTo>
                    <a:pt x="29978" y="22078"/>
                  </a:lnTo>
                  <a:lnTo>
                    <a:pt x="33656" y="18400"/>
                  </a:lnTo>
                  <a:lnTo>
                    <a:pt x="29978" y="14712"/>
                  </a:lnTo>
                  <a:lnTo>
                    <a:pt x="22077" y="14712"/>
                  </a:lnTo>
                  <a:cubicBezTo>
                    <a:pt x="13949" y="14712"/>
                    <a:pt x="7366" y="8130"/>
                    <a:pt x="7366" y="1"/>
                  </a:cubicBezTo>
                  <a:close/>
                </a:path>
              </a:pathLst>
            </a:custGeom>
            <a:solidFill>
              <a:schemeClr val="bg1">
                <a:lumMod val="40000"/>
                <a:lumOff val="60000"/>
                <a:alpha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58;p14">
            <a:extLst>
              <a:ext uri="{FF2B5EF4-FFF2-40B4-BE49-F238E27FC236}">
                <a16:creationId xmlns:a16="http://schemas.microsoft.com/office/drawing/2014/main" id="{506E9267-2BF1-477C-972B-FD7C64A07AA9}"/>
              </a:ext>
            </a:extLst>
          </p:cNvPr>
          <p:cNvSpPr txBox="1"/>
          <p:nvPr/>
        </p:nvSpPr>
        <p:spPr>
          <a:xfrm>
            <a:off x="-32591" y="4026019"/>
            <a:ext cx="3685308" cy="85404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600"/>
              <a:buFont typeface="Arial"/>
              <a:buNone/>
            </a:pPr>
            <a:r>
              <a:rPr lang="en-US" sz="1100" b="0" i="0" u="none" strike="noStrike" cap="none" spc="-50" dirty="0">
                <a:solidFill>
                  <a:srgbClr val="002060"/>
                </a:solidFill>
                <a:latin typeface="Red Hat Display" panose="020B0604020202020204" charset="0"/>
                <a:ea typeface="Calibri"/>
                <a:cs typeface="Dubai" panose="020B0503030403030204" pitchFamily="34" charset="-78"/>
                <a:sym typeface="Calibri"/>
              </a:rPr>
              <a:t>Cédric Sax / Alessandro Hofmann</a:t>
            </a:r>
            <a:endParaRPr sz="1100" b="0" i="0" u="none" strike="noStrike" cap="none" spc="-50" dirty="0">
              <a:solidFill>
                <a:srgbClr val="002060"/>
              </a:solidFill>
              <a:latin typeface="Red Hat Display" panose="020B0604020202020204" charset="0"/>
              <a:ea typeface="Calibri"/>
              <a:cs typeface="Dubai" panose="020B0503030403030204" pitchFamily="34" charset="-78"/>
              <a:sym typeface="Calibri"/>
            </a:endParaRPr>
          </a:p>
          <a:p>
            <a:pPr marL="0" marR="0" lvl="0" indent="0" algn="l" rtl="0">
              <a:lnSpc>
                <a:spcPct val="90000"/>
              </a:lnSpc>
              <a:spcBef>
                <a:spcPts val="0"/>
              </a:spcBef>
              <a:spcAft>
                <a:spcPts val="0"/>
              </a:spcAft>
              <a:buClr>
                <a:srgbClr val="000000"/>
              </a:buClr>
              <a:buSzPts val="1600"/>
              <a:buFont typeface="Arial"/>
              <a:buNone/>
            </a:pPr>
            <a:endParaRPr sz="1100" b="0" i="0" u="none" strike="noStrike" cap="none" spc="-50" dirty="0">
              <a:solidFill>
                <a:srgbClr val="002060"/>
              </a:solidFill>
              <a:latin typeface="Red Hat Display" panose="020B0604020202020204" charset="0"/>
              <a:ea typeface="Calibri"/>
              <a:cs typeface="Dubai" panose="020B0503030403030204" pitchFamily="34" charset="-78"/>
              <a:sym typeface="Calibri"/>
            </a:endParaRPr>
          </a:p>
          <a:p>
            <a:pPr marL="0" marR="0" lvl="0" indent="0" algn="l" rtl="0">
              <a:lnSpc>
                <a:spcPct val="90000"/>
              </a:lnSpc>
              <a:spcBef>
                <a:spcPts val="0"/>
              </a:spcBef>
              <a:spcAft>
                <a:spcPts val="0"/>
              </a:spcAft>
              <a:buClr>
                <a:srgbClr val="000000"/>
              </a:buClr>
              <a:buSzPts val="1600"/>
              <a:buFont typeface="Arial"/>
              <a:buNone/>
            </a:pPr>
            <a:r>
              <a:rPr lang="en-US" sz="1100" b="0" i="0" u="none" strike="noStrike" cap="none" spc="-50" dirty="0">
                <a:solidFill>
                  <a:srgbClr val="002060"/>
                </a:solidFill>
                <a:latin typeface="Red Hat Display" panose="020B0604020202020204" charset="0"/>
                <a:ea typeface="Calibri"/>
                <a:cs typeface="Dubai" panose="020B0503030403030204" pitchFamily="34" charset="-78"/>
                <a:sym typeface="Calibri"/>
              </a:rPr>
              <a:t>+41 79 768 65 08 / +41 79 275 82 12</a:t>
            </a:r>
            <a:endParaRPr sz="1100" b="0" i="0" u="none" strike="noStrike" cap="none" spc="-50" dirty="0">
              <a:solidFill>
                <a:srgbClr val="002060"/>
              </a:solidFill>
              <a:latin typeface="Red Hat Display" panose="020B0604020202020204" charset="0"/>
              <a:ea typeface="Calibri"/>
              <a:cs typeface="Dubai" panose="020B0503030403030204" pitchFamily="34" charset="-78"/>
              <a:sym typeface="Calibri"/>
            </a:endParaRPr>
          </a:p>
          <a:p>
            <a:pPr marL="0" marR="0" lvl="0" indent="0" algn="l" rtl="0">
              <a:lnSpc>
                <a:spcPct val="90000"/>
              </a:lnSpc>
              <a:spcBef>
                <a:spcPts val="0"/>
              </a:spcBef>
              <a:spcAft>
                <a:spcPts val="0"/>
              </a:spcAft>
              <a:buClr>
                <a:srgbClr val="000000"/>
              </a:buClr>
              <a:buSzPts val="1600"/>
              <a:buFont typeface="Arial"/>
              <a:buNone/>
            </a:pPr>
            <a:r>
              <a:rPr lang="en-US" sz="1100" b="0" i="0" u="none" strike="noStrike" cap="none" spc="-50" dirty="0">
                <a:solidFill>
                  <a:srgbClr val="002060"/>
                </a:solidFill>
                <a:latin typeface="Red Hat Display" panose="020B0604020202020204" charset="0"/>
                <a:ea typeface="Calibri"/>
                <a:cs typeface="Dubai" panose="020B0503030403030204" pitchFamily="34" charset="-78"/>
                <a:sym typeface="Calibri"/>
              </a:rPr>
              <a:t>cedric@potiio.ch / alessandro@potiio.ch </a:t>
            </a:r>
            <a:endParaRPr sz="1100" b="0" i="0" u="none" strike="noStrike" cap="none" spc="-50" dirty="0">
              <a:solidFill>
                <a:srgbClr val="002060"/>
              </a:solidFill>
              <a:latin typeface="Red Hat Display" panose="020B0604020202020204" charset="0"/>
              <a:ea typeface="Calibri"/>
              <a:cs typeface="Dubai" panose="020B0503030403030204" pitchFamily="34" charset="-78"/>
              <a:sym typeface="Calibri"/>
            </a:endParaRPr>
          </a:p>
          <a:p>
            <a:pPr marL="0" marR="0" lvl="0" indent="0" algn="l" rtl="0">
              <a:lnSpc>
                <a:spcPct val="90000"/>
              </a:lnSpc>
              <a:spcBef>
                <a:spcPts val="0"/>
              </a:spcBef>
              <a:spcAft>
                <a:spcPts val="0"/>
              </a:spcAft>
              <a:buClr>
                <a:srgbClr val="000000"/>
              </a:buClr>
              <a:buSzPts val="1600"/>
              <a:buFont typeface="Arial"/>
              <a:buNone/>
            </a:pPr>
            <a:r>
              <a:rPr lang="en-US" sz="1100" b="0" i="0" u="none" strike="noStrike" cap="none" spc="-50" dirty="0">
                <a:solidFill>
                  <a:srgbClr val="002060"/>
                </a:solidFill>
                <a:latin typeface="Red Hat Display" panose="020B0604020202020204" charset="0"/>
                <a:ea typeface="Calibri"/>
                <a:cs typeface="Dubai" panose="020B0503030403030204" pitchFamily="34" charset="-78"/>
                <a:sym typeface="Calibri"/>
              </a:rPr>
              <a:t>www.potiio.ch</a:t>
            </a:r>
            <a:endParaRPr sz="1100" b="0" i="0" u="none" strike="noStrike" cap="none" spc="-50" dirty="0">
              <a:solidFill>
                <a:srgbClr val="002060"/>
              </a:solidFill>
              <a:latin typeface="Red Hat Display" panose="020B0604020202020204" charset="0"/>
              <a:ea typeface="Calibri"/>
              <a:cs typeface="Dubai" panose="020B0503030403030204" pitchFamily="34" charset="-78"/>
              <a:sym typeface="Calibri"/>
            </a:endParaRPr>
          </a:p>
        </p:txBody>
      </p:sp>
      <p:sp>
        <p:nvSpPr>
          <p:cNvPr id="15" name="Google Shape;59;p14">
            <a:extLst>
              <a:ext uri="{FF2B5EF4-FFF2-40B4-BE49-F238E27FC236}">
                <a16:creationId xmlns:a16="http://schemas.microsoft.com/office/drawing/2014/main" id="{0D137100-E9DF-4D28-BC63-90055C5899B5}"/>
              </a:ext>
            </a:extLst>
          </p:cNvPr>
          <p:cNvSpPr txBox="1"/>
          <p:nvPr/>
        </p:nvSpPr>
        <p:spPr>
          <a:xfrm>
            <a:off x="-65316" y="4912708"/>
            <a:ext cx="7813041" cy="2000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700" b="0" i="0" u="none" strike="noStrike" cap="none" dirty="0">
                <a:solidFill>
                  <a:srgbClr val="002060"/>
                </a:solidFill>
                <a:latin typeface="Red Hat Display" panose="020B0604020202020204" charset="0"/>
                <a:ea typeface="Calibri"/>
                <a:cs typeface="Calibri"/>
                <a:sym typeface="Calibri"/>
              </a:rPr>
              <a:t>The information within this slide deck is confidential and meant only for use by the intended recipient(s). Disclosure or copying is strictly prohibited.</a:t>
            </a:r>
            <a:endParaRPr sz="700" b="0" i="0" u="none" strike="noStrike" cap="none" dirty="0">
              <a:solidFill>
                <a:srgbClr val="002060"/>
              </a:solidFill>
              <a:latin typeface="Red Hat Display" panose="020B0604020202020204" charset="0"/>
              <a:ea typeface="Calibri"/>
              <a:cs typeface="Calibri"/>
              <a:sym typeface="Calibri"/>
            </a:endParaRPr>
          </a:p>
        </p:txBody>
      </p:sp>
      <p:sp>
        <p:nvSpPr>
          <p:cNvPr id="16" name="Google Shape;60;p14">
            <a:extLst>
              <a:ext uri="{FF2B5EF4-FFF2-40B4-BE49-F238E27FC236}">
                <a16:creationId xmlns:a16="http://schemas.microsoft.com/office/drawing/2014/main" id="{24ED83DD-60D9-4D01-88F2-A7FE33A87C5F}"/>
              </a:ext>
            </a:extLst>
          </p:cNvPr>
          <p:cNvSpPr txBox="1"/>
          <p:nvPr/>
        </p:nvSpPr>
        <p:spPr>
          <a:xfrm>
            <a:off x="7216056" y="4479439"/>
            <a:ext cx="1734863" cy="43084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100" spc="-50" dirty="0">
                <a:solidFill>
                  <a:srgbClr val="002060"/>
                </a:solidFill>
                <a:latin typeface="Red Hat Display" panose="020B0604020202020204" charset="0"/>
                <a:ea typeface="Calibri"/>
                <a:cs typeface="Dubai" panose="020B0503030403030204" pitchFamily="34" charset="-78"/>
                <a:sym typeface="Calibri"/>
              </a:rPr>
              <a:t>Christoph Hartmann</a:t>
            </a:r>
          </a:p>
          <a:p>
            <a:pPr marL="0" marR="0" lvl="0" indent="0" algn="r" rtl="0">
              <a:lnSpc>
                <a:spcPct val="100000"/>
              </a:lnSpc>
              <a:spcBef>
                <a:spcPts val="0"/>
              </a:spcBef>
              <a:spcAft>
                <a:spcPts val="0"/>
              </a:spcAft>
              <a:buClr>
                <a:srgbClr val="000000"/>
              </a:buClr>
              <a:buSzPts val="1600"/>
              <a:buFont typeface="Arial"/>
              <a:buNone/>
            </a:pPr>
            <a:r>
              <a:rPr lang="en-US" sz="1100" spc="-50" dirty="0">
                <a:solidFill>
                  <a:srgbClr val="002060"/>
                </a:solidFill>
                <a:latin typeface="Red Hat Display" panose="020B0604020202020204" charset="0"/>
                <a:ea typeface="Calibri"/>
                <a:cs typeface="Dubai" panose="020B0503030403030204" pitchFamily="34" charset="-78"/>
                <a:sym typeface="Calibri"/>
              </a:rPr>
              <a:t>29.03.2022</a:t>
            </a:r>
            <a:endParaRPr lang="en-US" sz="1100" b="0" i="0" u="none" strike="noStrike" cap="none" spc="-50" dirty="0">
              <a:solidFill>
                <a:srgbClr val="002060"/>
              </a:solidFill>
              <a:latin typeface="Red Hat Display" panose="020B0604020202020204" charset="0"/>
              <a:ea typeface="Calibri"/>
              <a:cs typeface="Dubai" panose="020B0503030403030204" pitchFamily="34" charset="-78"/>
              <a:sym typeface="Calibri"/>
            </a:endParaRPr>
          </a:p>
        </p:txBody>
      </p:sp>
      <p:sp>
        <p:nvSpPr>
          <p:cNvPr id="19" name="Rechteck 18">
            <a:extLst>
              <a:ext uri="{FF2B5EF4-FFF2-40B4-BE49-F238E27FC236}">
                <a16:creationId xmlns:a16="http://schemas.microsoft.com/office/drawing/2014/main" id="{9AD0EB68-4EAB-4F1B-AD1C-004822590FF7}"/>
              </a:ext>
            </a:extLst>
          </p:cNvPr>
          <p:cNvSpPr/>
          <p:nvPr/>
        </p:nvSpPr>
        <p:spPr>
          <a:xfrm>
            <a:off x="-148107" y="-77273"/>
            <a:ext cx="6935273" cy="4103292"/>
          </a:xfrm>
          <a:prstGeom prst="rect">
            <a:avLst/>
          </a:prstGeom>
          <a:solidFill>
            <a:srgbClr val="FFFFFF">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Google Shape;56;p14">
            <a:extLst>
              <a:ext uri="{FF2B5EF4-FFF2-40B4-BE49-F238E27FC236}">
                <a16:creationId xmlns:a16="http://schemas.microsoft.com/office/drawing/2014/main" id="{FF46764E-844C-435F-AB19-EF231C2DE06D}"/>
              </a:ext>
            </a:extLst>
          </p:cNvPr>
          <p:cNvSpPr txBox="1"/>
          <p:nvPr/>
        </p:nvSpPr>
        <p:spPr>
          <a:xfrm>
            <a:off x="5654328" y="2821532"/>
            <a:ext cx="3489672" cy="646290"/>
          </a:xfrm>
          <a:prstGeom prst="rect">
            <a:avLst/>
          </a:prstGeom>
          <a:noFill/>
          <a:ln>
            <a:noFill/>
          </a:ln>
        </p:spPr>
        <p:txBody>
          <a:bodyPr spcFirstLastPara="1" wrap="square" lIns="91425" tIns="45700" rIns="91425" bIns="45700" anchor="t" anchorCtr="0">
            <a:spAutoFit/>
          </a:bodyPr>
          <a:lstStyle/>
          <a:p>
            <a:pPr marL="0" marR="0" lvl="0" indent="0" rtl="0">
              <a:lnSpc>
                <a:spcPct val="90000"/>
              </a:lnSpc>
              <a:spcBef>
                <a:spcPts val="0"/>
              </a:spcBef>
              <a:spcAft>
                <a:spcPts val="0"/>
              </a:spcAft>
              <a:buClr>
                <a:srgbClr val="000000"/>
              </a:buClr>
              <a:buSzPts val="3200"/>
              <a:buFont typeface="Arial"/>
              <a:buNone/>
            </a:pPr>
            <a:r>
              <a:rPr lang="en-US" sz="2000" b="1" i="0" u="none" strike="noStrike" cap="none" spc="-50" dirty="0">
                <a:solidFill>
                  <a:srgbClr val="1190CB"/>
                </a:solidFill>
                <a:latin typeface="Red Hat Display" panose="020B0604020202020204" charset="0"/>
                <a:ea typeface="Calibri"/>
                <a:cs typeface="Dubai" panose="020B0503030403030204" pitchFamily="34" charset="-78"/>
                <a:sym typeface="Calibri"/>
              </a:rPr>
              <a:t>Light on sugar.</a:t>
            </a:r>
            <a:endParaRPr lang="en-US" sz="2000" b="1" spc="-50" dirty="0">
              <a:solidFill>
                <a:srgbClr val="1190CB"/>
              </a:solidFill>
              <a:latin typeface="Red Hat Display" panose="020B0604020202020204" charset="0"/>
              <a:ea typeface="Calibri"/>
              <a:cs typeface="Dubai" panose="020B0503030403030204" pitchFamily="34" charset="-78"/>
              <a:sym typeface="Calibri"/>
            </a:endParaRPr>
          </a:p>
          <a:p>
            <a:pPr marL="0" marR="0" lvl="0" indent="0" rtl="0">
              <a:lnSpc>
                <a:spcPct val="90000"/>
              </a:lnSpc>
              <a:spcBef>
                <a:spcPts val="0"/>
              </a:spcBef>
              <a:spcAft>
                <a:spcPts val="0"/>
              </a:spcAft>
              <a:buClr>
                <a:srgbClr val="000000"/>
              </a:buClr>
              <a:buSzPts val="3200"/>
              <a:buFont typeface="Arial"/>
              <a:buNone/>
            </a:pPr>
            <a:r>
              <a:rPr lang="en-US" sz="2000" b="1" i="0" u="none" strike="noStrike" cap="none" spc="-50" dirty="0">
                <a:solidFill>
                  <a:srgbClr val="1190CB"/>
                </a:solidFill>
                <a:latin typeface="Red Hat Display" panose="020B0604020202020204" charset="0"/>
                <a:ea typeface="Calibri"/>
                <a:cs typeface="Dubai" panose="020B0503030403030204" pitchFamily="34" charset="-78"/>
                <a:sym typeface="Calibri"/>
              </a:rPr>
              <a:t>Big on taste.</a:t>
            </a:r>
          </a:p>
        </p:txBody>
      </p:sp>
      <p:grpSp>
        <p:nvGrpSpPr>
          <p:cNvPr id="2" name="Gruppieren 1">
            <a:extLst>
              <a:ext uri="{FF2B5EF4-FFF2-40B4-BE49-F238E27FC236}">
                <a16:creationId xmlns:a16="http://schemas.microsoft.com/office/drawing/2014/main" id="{3FF7D06D-EE69-4CA7-9DDE-FB0E900DE598}"/>
              </a:ext>
            </a:extLst>
          </p:cNvPr>
          <p:cNvGrpSpPr/>
          <p:nvPr/>
        </p:nvGrpSpPr>
        <p:grpSpPr>
          <a:xfrm>
            <a:off x="4956628" y="1164643"/>
            <a:ext cx="4518856" cy="1257798"/>
            <a:chOff x="4777544" y="1253878"/>
            <a:chExt cx="3663932" cy="983634"/>
          </a:xfrm>
        </p:grpSpPr>
        <p:pic>
          <p:nvPicPr>
            <p:cNvPr id="17" name="Google Shape;55;p14">
              <a:extLst>
                <a:ext uri="{FF2B5EF4-FFF2-40B4-BE49-F238E27FC236}">
                  <a16:creationId xmlns:a16="http://schemas.microsoft.com/office/drawing/2014/main" id="{4EF9F5D2-2748-43FA-A586-3D8EAEAE46B9}"/>
                </a:ext>
              </a:extLst>
            </p:cNvPr>
            <p:cNvPicPr preferRelativeResize="0"/>
            <p:nvPr/>
          </p:nvPicPr>
          <p:blipFill rotWithShape="1">
            <a:blip r:embed="rId3">
              <a:alphaModFix/>
            </a:blip>
            <a:srcRect/>
            <a:stretch/>
          </p:blipFill>
          <p:spPr>
            <a:xfrm>
              <a:off x="5382534" y="1253878"/>
              <a:ext cx="2443086" cy="921421"/>
            </a:xfrm>
            <a:prstGeom prst="rect">
              <a:avLst/>
            </a:prstGeom>
            <a:noFill/>
            <a:ln>
              <a:noFill/>
            </a:ln>
          </p:spPr>
        </p:pic>
        <p:sp>
          <p:nvSpPr>
            <p:cNvPr id="18" name="Google Shape;56;p14">
              <a:extLst>
                <a:ext uri="{FF2B5EF4-FFF2-40B4-BE49-F238E27FC236}">
                  <a16:creationId xmlns:a16="http://schemas.microsoft.com/office/drawing/2014/main" id="{446C47C7-A036-4FBC-A88B-5A650DF03DA9}"/>
                </a:ext>
              </a:extLst>
            </p:cNvPr>
            <p:cNvSpPr txBox="1"/>
            <p:nvPr/>
          </p:nvSpPr>
          <p:spPr>
            <a:xfrm>
              <a:off x="4777544" y="1929776"/>
              <a:ext cx="3663932"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b="1" i="0" u="none" strike="noStrike" cap="none" dirty="0">
                  <a:solidFill>
                    <a:srgbClr val="1190CB"/>
                  </a:solidFill>
                  <a:latin typeface="Red Hat Display" panose="020B0604020202020204" charset="0"/>
                  <a:ea typeface="Calibri"/>
                  <a:cs typeface="Red Hat Display" panose="020B0604020202020204" charset="0"/>
                  <a:sym typeface="Calibri"/>
                </a:rPr>
                <a:t>The Sweetspot Discovery</a:t>
              </a:r>
              <a:endParaRPr sz="800" b="0" i="0" u="none" strike="noStrike" cap="none" dirty="0">
                <a:solidFill>
                  <a:srgbClr val="000000"/>
                </a:solidFill>
                <a:latin typeface="Red Hat Display" panose="020B0604020202020204" charset="0"/>
                <a:ea typeface="Calibri"/>
                <a:cs typeface="Red Hat Display" panose="020B0604020202020204" charset="0"/>
                <a:sym typeface="Calibri"/>
              </a:endParaRPr>
            </a:p>
          </p:txBody>
        </p:sp>
      </p:grpSp>
      <p:pic>
        <p:nvPicPr>
          <p:cNvPr id="4" name="Grafik 3">
            <a:extLst>
              <a:ext uri="{FF2B5EF4-FFF2-40B4-BE49-F238E27FC236}">
                <a16:creationId xmlns:a16="http://schemas.microsoft.com/office/drawing/2014/main" id="{C0FFEF26-C8A4-44B6-A9F6-AA34A686CBF0}"/>
              </a:ext>
            </a:extLst>
          </p:cNvPr>
          <p:cNvPicPr>
            <a:picLocks noChangeAspect="1"/>
          </p:cNvPicPr>
          <p:nvPr/>
        </p:nvPicPr>
        <p:blipFill>
          <a:blip r:embed="rId4"/>
          <a:stretch>
            <a:fillRect/>
          </a:stretch>
        </p:blipFill>
        <p:spPr>
          <a:xfrm>
            <a:off x="8178052" y="3571133"/>
            <a:ext cx="739615" cy="78187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150" name="Rechteck 149">
            <a:extLst>
              <a:ext uri="{FF2B5EF4-FFF2-40B4-BE49-F238E27FC236}">
                <a16:creationId xmlns:a16="http://schemas.microsoft.com/office/drawing/2014/main" id="{EF2F4720-C889-48D9-B8EB-C1C54EBCEE95}"/>
              </a:ext>
            </a:extLst>
          </p:cNvPr>
          <p:cNvSpPr/>
          <p:nvPr/>
        </p:nvSpPr>
        <p:spPr>
          <a:xfrm>
            <a:off x="7393604" y="2128999"/>
            <a:ext cx="1117500" cy="1150994"/>
          </a:xfrm>
          <a:prstGeom prst="rect">
            <a:avLst/>
          </a:prstGeom>
          <a:solidFill>
            <a:srgbClr val="BEE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1" name="Rechteck 150">
            <a:extLst>
              <a:ext uri="{FF2B5EF4-FFF2-40B4-BE49-F238E27FC236}">
                <a16:creationId xmlns:a16="http://schemas.microsoft.com/office/drawing/2014/main" id="{1A5231D4-EEA4-4A72-B449-97815B98EDB9}"/>
              </a:ext>
            </a:extLst>
          </p:cNvPr>
          <p:cNvSpPr/>
          <p:nvPr/>
        </p:nvSpPr>
        <p:spPr>
          <a:xfrm>
            <a:off x="5572366" y="2128999"/>
            <a:ext cx="1117500" cy="1124173"/>
          </a:xfrm>
          <a:prstGeom prst="rect">
            <a:avLst/>
          </a:prstGeom>
          <a:solidFill>
            <a:srgbClr val="FFF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2" name="Rechteck 151">
            <a:extLst>
              <a:ext uri="{FF2B5EF4-FFF2-40B4-BE49-F238E27FC236}">
                <a16:creationId xmlns:a16="http://schemas.microsoft.com/office/drawing/2014/main" id="{25A41944-FFB3-4C30-8EEC-D8C4E08EC375}"/>
              </a:ext>
            </a:extLst>
          </p:cNvPr>
          <p:cNvSpPr/>
          <p:nvPr/>
        </p:nvSpPr>
        <p:spPr>
          <a:xfrm>
            <a:off x="3761936" y="2145153"/>
            <a:ext cx="1117500" cy="1134840"/>
          </a:xfrm>
          <a:prstGeom prst="rect">
            <a:avLst/>
          </a:prstGeom>
          <a:solidFill>
            <a:srgbClr val="FFE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5" name="Rechteck 14">
            <a:extLst>
              <a:ext uri="{FF2B5EF4-FFF2-40B4-BE49-F238E27FC236}">
                <a16:creationId xmlns:a16="http://schemas.microsoft.com/office/drawing/2014/main" id="{21A91CA1-7019-4997-A4C9-E6A0B9BB11F0}"/>
              </a:ext>
            </a:extLst>
          </p:cNvPr>
          <p:cNvSpPr/>
          <p:nvPr/>
        </p:nvSpPr>
        <p:spPr>
          <a:xfrm>
            <a:off x="1948466" y="2129000"/>
            <a:ext cx="1123544" cy="1134840"/>
          </a:xfrm>
          <a:prstGeom prst="rect">
            <a:avLst/>
          </a:prstGeom>
          <a:solidFill>
            <a:srgbClr val="FFF7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pic>
        <p:nvPicPr>
          <p:cNvPr id="4" name="Grafik 3" descr="Herzschlag">
            <a:extLst>
              <a:ext uri="{FF2B5EF4-FFF2-40B4-BE49-F238E27FC236}">
                <a16:creationId xmlns:a16="http://schemas.microsoft.com/office/drawing/2014/main" id="{992CBB45-70DF-406A-8B4A-85A584C2A2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250" y="31574"/>
            <a:ext cx="500372" cy="500372"/>
          </a:xfrm>
          <a:prstGeom prst="rect">
            <a:avLst/>
          </a:prstGeom>
        </p:spPr>
      </p:pic>
      <p:sp>
        <p:nvSpPr>
          <p:cNvPr id="153" name="Rechteck 152">
            <a:extLst>
              <a:ext uri="{FF2B5EF4-FFF2-40B4-BE49-F238E27FC236}">
                <a16:creationId xmlns:a16="http://schemas.microsoft.com/office/drawing/2014/main" id="{86DD0A26-7D60-4F44-808B-220AD1255EED}"/>
              </a:ext>
            </a:extLst>
          </p:cNvPr>
          <p:cNvSpPr/>
          <p:nvPr/>
        </p:nvSpPr>
        <p:spPr>
          <a:xfrm>
            <a:off x="3069006" y="2642225"/>
            <a:ext cx="689925" cy="138708"/>
          </a:xfrm>
          <a:prstGeom prst="rect">
            <a:avLst/>
          </a:prstGeom>
          <a:solidFill>
            <a:srgbClr val="BEE1F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8" name="Gruppieren 7">
            <a:extLst>
              <a:ext uri="{FF2B5EF4-FFF2-40B4-BE49-F238E27FC236}">
                <a16:creationId xmlns:a16="http://schemas.microsoft.com/office/drawing/2014/main" id="{AACC11D1-DCD8-4096-809B-5F5D1D3ACE14}"/>
              </a:ext>
            </a:extLst>
          </p:cNvPr>
          <p:cNvGrpSpPr/>
          <p:nvPr/>
        </p:nvGrpSpPr>
        <p:grpSpPr>
          <a:xfrm>
            <a:off x="1915043" y="2409747"/>
            <a:ext cx="6593057" cy="358537"/>
            <a:chOff x="1261900" y="2586642"/>
            <a:chExt cx="6593057" cy="358537"/>
          </a:xfrm>
        </p:grpSpPr>
        <p:sp>
          <p:nvSpPr>
            <p:cNvPr id="55" name="Google Shape;171;p18">
              <a:extLst>
                <a:ext uri="{FF2B5EF4-FFF2-40B4-BE49-F238E27FC236}">
                  <a16:creationId xmlns:a16="http://schemas.microsoft.com/office/drawing/2014/main" id="{4FAE48B4-0A37-46DA-9C71-7B4C114E30DB}"/>
                </a:ext>
              </a:extLst>
            </p:cNvPr>
            <p:cNvSpPr txBox="1"/>
            <p:nvPr/>
          </p:nvSpPr>
          <p:spPr>
            <a:xfrm>
              <a:off x="1261900" y="2588479"/>
              <a:ext cx="1117500" cy="356700"/>
            </a:xfrm>
            <a:prstGeom prst="rect">
              <a:avLst/>
            </a:prstGeom>
            <a:noFill/>
            <a:ln>
              <a:noFill/>
            </a:ln>
          </p:spPr>
          <p:txBody>
            <a:bodyPr spcFirstLastPara="1" wrap="square" lIns="91425" tIns="91425" rIns="91425" bIns="91425" anchor="t" anchorCtr="0">
              <a:noAutofit/>
            </a:bodyPr>
            <a:lstStyle/>
            <a:p>
              <a:pPr marL="0" lvl="0" indent="0" algn="ctr">
                <a:buFont typeface="Arial"/>
                <a:buNone/>
              </a:pPr>
              <a:r>
                <a:rPr lang="en" sz="2500" b="1" spc="-50" dirty="0">
                  <a:solidFill>
                    <a:srgbClr val="0A5F9E"/>
                  </a:solidFill>
                  <a:latin typeface="+mn-lt"/>
                  <a:sym typeface="Fira Sans Extra Condensed"/>
                </a:rPr>
                <a:t>2022</a:t>
              </a:r>
              <a:endParaRPr sz="2500" b="1" spc="-50" dirty="0">
                <a:solidFill>
                  <a:srgbClr val="0A5F9E"/>
                </a:solidFill>
                <a:latin typeface="+mn-lt"/>
                <a:sym typeface="Fira Sans Extra Condensed"/>
              </a:endParaRPr>
            </a:p>
          </p:txBody>
        </p:sp>
        <p:sp>
          <p:nvSpPr>
            <p:cNvPr id="67" name="Google Shape;176;p18">
              <a:extLst>
                <a:ext uri="{FF2B5EF4-FFF2-40B4-BE49-F238E27FC236}">
                  <a16:creationId xmlns:a16="http://schemas.microsoft.com/office/drawing/2014/main" id="{FD0F982E-17C5-4026-A545-63D4A6FD160D}"/>
                </a:ext>
              </a:extLst>
            </p:cNvPr>
            <p:cNvSpPr txBox="1"/>
            <p:nvPr/>
          </p:nvSpPr>
          <p:spPr>
            <a:xfrm>
              <a:off x="3100598" y="2588479"/>
              <a:ext cx="1117500" cy="356700"/>
            </a:xfrm>
            <a:prstGeom prst="rect">
              <a:avLst/>
            </a:prstGeom>
            <a:noFill/>
            <a:ln>
              <a:noFill/>
            </a:ln>
          </p:spPr>
          <p:txBody>
            <a:bodyPr spcFirstLastPara="1" wrap="square" lIns="91425" tIns="91425" rIns="91425" bIns="91425" anchor="t" anchorCtr="0">
              <a:noAutofit/>
            </a:bodyPr>
            <a:lstStyle/>
            <a:p>
              <a:pPr algn="ctr"/>
              <a:r>
                <a:rPr lang="en" sz="2500" b="1" spc="-50" dirty="0">
                  <a:solidFill>
                    <a:srgbClr val="0A5F9E"/>
                  </a:solidFill>
                  <a:latin typeface="+mn-lt"/>
                  <a:sym typeface="Fira Sans Extra Condensed"/>
                </a:rPr>
                <a:t>2023</a:t>
              </a:r>
              <a:endParaRPr sz="2500" b="1" spc="-50" dirty="0">
                <a:solidFill>
                  <a:srgbClr val="0A5F9E"/>
                </a:solidFill>
                <a:latin typeface="+mn-lt"/>
                <a:sym typeface="Fira Sans Extra Condensed"/>
              </a:endParaRPr>
            </a:p>
          </p:txBody>
        </p:sp>
        <p:sp>
          <p:nvSpPr>
            <p:cNvPr id="98" name="Google Shape;181;p18">
              <a:extLst>
                <a:ext uri="{FF2B5EF4-FFF2-40B4-BE49-F238E27FC236}">
                  <a16:creationId xmlns:a16="http://schemas.microsoft.com/office/drawing/2014/main" id="{61255DAB-D5AF-466C-B6DA-516C051F292E}"/>
                </a:ext>
              </a:extLst>
            </p:cNvPr>
            <p:cNvSpPr txBox="1"/>
            <p:nvPr/>
          </p:nvSpPr>
          <p:spPr>
            <a:xfrm>
              <a:off x="4921254" y="2588479"/>
              <a:ext cx="1117500" cy="356700"/>
            </a:xfrm>
            <a:prstGeom prst="rect">
              <a:avLst/>
            </a:prstGeom>
            <a:noFill/>
            <a:ln>
              <a:noFill/>
            </a:ln>
          </p:spPr>
          <p:txBody>
            <a:bodyPr spcFirstLastPara="1" wrap="square" lIns="91425" tIns="91425" rIns="91425" bIns="91425" anchor="t" anchorCtr="0">
              <a:noAutofit/>
            </a:bodyPr>
            <a:lstStyle/>
            <a:p>
              <a:pPr marL="0" lvl="0" indent="0" algn="ctr">
                <a:buFont typeface="Arial"/>
                <a:buNone/>
              </a:pPr>
              <a:r>
                <a:rPr lang="en" sz="2500" b="1" spc="-50" dirty="0">
                  <a:solidFill>
                    <a:srgbClr val="0A5F9E"/>
                  </a:solidFill>
                  <a:latin typeface="+mn-lt"/>
                  <a:sym typeface="Fira Sans Extra Condensed"/>
                </a:rPr>
                <a:t>2024</a:t>
              </a:r>
              <a:endParaRPr sz="2500" b="1" spc="-50" dirty="0">
                <a:solidFill>
                  <a:srgbClr val="0A5F9E"/>
                </a:solidFill>
                <a:latin typeface="+mn-lt"/>
                <a:sym typeface="Fira Sans Extra Condensed"/>
              </a:endParaRPr>
            </a:p>
          </p:txBody>
        </p:sp>
        <p:sp>
          <p:nvSpPr>
            <p:cNvPr id="122" name="Google Shape;176;p18">
              <a:extLst>
                <a:ext uri="{FF2B5EF4-FFF2-40B4-BE49-F238E27FC236}">
                  <a16:creationId xmlns:a16="http://schemas.microsoft.com/office/drawing/2014/main" id="{B3689800-B871-4097-9BC5-8615E4D49A07}"/>
                </a:ext>
              </a:extLst>
            </p:cNvPr>
            <p:cNvSpPr txBox="1"/>
            <p:nvPr/>
          </p:nvSpPr>
          <p:spPr>
            <a:xfrm>
              <a:off x="6737457" y="2586642"/>
              <a:ext cx="1117500" cy="356700"/>
            </a:xfrm>
            <a:prstGeom prst="rect">
              <a:avLst/>
            </a:prstGeom>
            <a:noFill/>
            <a:ln>
              <a:noFill/>
            </a:ln>
          </p:spPr>
          <p:txBody>
            <a:bodyPr spcFirstLastPara="1" wrap="square" lIns="91425" tIns="91425" rIns="91425" bIns="91425" anchor="t" anchorCtr="0">
              <a:noAutofit/>
            </a:bodyPr>
            <a:lstStyle/>
            <a:p>
              <a:pPr algn="ctr"/>
              <a:r>
                <a:rPr lang="en" sz="2500" b="1" spc="-50" dirty="0">
                  <a:solidFill>
                    <a:srgbClr val="0A5F9E"/>
                  </a:solidFill>
                  <a:latin typeface="+mn-lt"/>
                  <a:sym typeface="Fira Sans Extra Condensed"/>
                </a:rPr>
                <a:t>2025</a:t>
              </a:r>
              <a:endParaRPr sz="2500" b="1" spc="-50" dirty="0">
                <a:solidFill>
                  <a:srgbClr val="0A5F9E"/>
                </a:solidFill>
                <a:latin typeface="+mn-lt"/>
                <a:sym typeface="Fira Sans Extra Condensed"/>
              </a:endParaRPr>
            </a:p>
          </p:txBody>
        </p:sp>
      </p:grpSp>
      <p:sp>
        <p:nvSpPr>
          <p:cNvPr id="131" name="Google Shape;279;p9">
            <a:extLst>
              <a:ext uri="{FF2B5EF4-FFF2-40B4-BE49-F238E27FC236}">
                <a16:creationId xmlns:a16="http://schemas.microsoft.com/office/drawing/2014/main" id="{15A2A52D-12B8-4740-ADF5-1352FF6E9815}"/>
              </a:ext>
            </a:extLst>
          </p:cNvPr>
          <p:cNvSpPr/>
          <p:nvPr/>
        </p:nvSpPr>
        <p:spPr>
          <a:xfrm>
            <a:off x="1965612" y="3421735"/>
            <a:ext cx="1103394" cy="458459"/>
          </a:xfrm>
          <a:prstGeom prst="rightArrow">
            <a:avLst>
              <a:gd name="adj1" fmla="val 50000"/>
              <a:gd name="adj2" fmla="val 50000"/>
            </a:avLst>
          </a:prstGeom>
          <a:solidFill>
            <a:srgbClr val="0C0C0C">
              <a:alpha val="20000"/>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dirty="0">
                <a:solidFill>
                  <a:srgbClr val="0A5F9E"/>
                </a:solidFill>
                <a:latin typeface="+mn-lt"/>
                <a:ea typeface="Calibri"/>
                <a:cs typeface="Calibri"/>
                <a:sym typeface="Calibri"/>
              </a:rPr>
              <a:t>C</a:t>
            </a:r>
            <a:r>
              <a:rPr lang="en-US" sz="900" b="1" i="0" u="none" strike="noStrike" cap="none" dirty="0">
                <a:solidFill>
                  <a:srgbClr val="0A5F9E"/>
                </a:solidFill>
                <a:latin typeface="+mn-lt"/>
                <a:ea typeface="Calibri"/>
                <a:cs typeface="Calibri"/>
                <a:sym typeface="Calibri"/>
              </a:rPr>
              <a:t>rowdfunding</a:t>
            </a:r>
            <a:endParaRPr sz="900" dirty="0">
              <a:solidFill>
                <a:srgbClr val="0A5F9E"/>
              </a:solidFill>
              <a:latin typeface="+mn-lt"/>
            </a:endParaRPr>
          </a:p>
        </p:txBody>
      </p:sp>
      <p:grpSp>
        <p:nvGrpSpPr>
          <p:cNvPr id="14" name="Gruppieren 13">
            <a:extLst>
              <a:ext uri="{FF2B5EF4-FFF2-40B4-BE49-F238E27FC236}">
                <a16:creationId xmlns:a16="http://schemas.microsoft.com/office/drawing/2014/main" id="{82620676-6089-442C-8CD4-A17BB7D2C1BF}"/>
              </a:ext>
            </a:extLst>
          </p:cNvPr>
          <p:cNvGrpSpPr/>
          <p:nvPr/>
        </p:nvGrpSpPr>
        <p:grpSpPr>
          <a:xfrm>
            <a:off x="1325828" y="851930"/>
            <a:ext cx="2437493" cy="636802"/>
            <a:chOff x="1375643" y="918725"/>
            <a:chExt cx="2437493" cy="636802"/>
          </a:xfrm>
        </p:grpSpPr>
        <p:sp>
          <p:nvSpPr>
            <p:cNvPr id="133" name="Google Shape;246;p9">
              <a:extLst>
                <a:ext uri="{FF2B5EF4-FFF2-40B4-BE49-F238E27FC236}">
                  <a16:creationId xmlns:a16="http://schemas.microsoft.com/office/drawing/2014/main" id="{06FA1BC6-32B0-408D-B2B8-064B8ACEA376}"/>
                </a:ext>
              </a:extLst>
            </p:cNvPr>
            <p:cNvSpPr/>
            <p:nvPr/>
          </p:nvSpPr>
          <p:spPr>
            <a:xfrm>
              <a:off x="1510601" y="1170997"/>
              <a:ext cx="2156197" cy="110059"/>
            </a:xfrm>
            <a:prstGeom prst="rect">
              <a:avLst/>
            </a:prstGeom>
            <a:noFill/>
            <a:ln>
              <a:noFill/>
            </a:ln>
            <a:scene3d>
              <a:camera prst="orthographicFront"/>
              <a:lightRig rig="balanced" dir="t"/>
            </a:scene3d>
            <a:sp3d prstMaterial="metal">
              <a:bevelT/>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dirty="0">
                  <a:solidFill>
                    <a:srgbClr val="0A5F9E"/>
                  </a:solidFill>
                  <a:latin typeface="+mn-lt"/>
                  <a:ea typeface="Calibri"/>
                  <a:cs typeface="Calibri"/>
                  <a:sym typeface="Calibri"/>
                </a:rPr>
                <a:t>CH retail test market</a:t>
              </a:r>
              <a:endParaRPr sz="1000" dirty="0">
                <a:solidFill>
                  <a:srgbClr val="0A5F9E"/>
                </a:solidFill>
                <a:latin typeface="+mn-lt"/>
              </a:endParaRPr>
            </a:p>
          </p:txBody>
        </p:sp>
        <p:sp>
          <p:nvSpPr>
            <p:cNvPr id="135" name="Google Shape;257;p9">
              <a:extLst>
                <a:ext uri="{FF2B5EF4-FFF2-40B4-BE49-F238E27FC236}">
                  <a16:creationId xmlns:a16="http://schemas.microsoft.com/office/drawing/2014/main" id="{114FF53E-6F3B-4526-AF0E-DBE57D2DF37E}"/>
                </a:ext>
              </a:extLst>
            </p:cNvPr>
            <p:cNvSpPr txBox="1"/>
            <p:nvPr/>
          </p:nvSpPr>
          <p:spPr>
            <a:xfrm>
              <a:off x="1536368" y="918725"/>
              <a:ext cx="2104661"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dirty="0">
                  <a:solidFill>
                    <a:srgbClr val="0A5F9E"/>
                  </a:solidFill>
                  <a:latin typeface="+mn-lt"/>
                  <a:ea typeface="Calibri"/>
                  <a:cs typeface="Calibri"/>
                  <a:sym typeface="Calibri"/>
                </a:rPr>
                <a:t>Launch online store</a:t>
              </a:r>
              <a:endParaRPr sz="1000" dirty="0">
                <a:solidFill>
                  <a:srgbClr val="0A5F9E"/>
                </a:solidFill>
                <a:latin typeface="+mn-lt"/>
              </a:endParaRPr>
            </a:p>
          </p:txBody>
        </p:sp>
        <p:sp>
          <p:nvSpPr>
            <p:cNvPr id="136" name="Google Shape;259;p9">
              <a:extLst>
                <a:ext uri="{FF2B5EF4-FFF2-40B4-BE49-F238E27FC236}">
                  <a16:creationId xmlns:a16="http://schemas.microsoft.com/office/drawing/2014/main" id="{780AE6ED-6CAF-4D5B-80D1-BAAF66C2B295}"/>
                </a:ext>
              </a:extLst>
            </p:cNvPr>
            <p:cNvSpPr txBox="1"/>
            <p:nvPr/>
          </p:nvSpPr>
          <p:spPr>
            <a:xfrm>
              <a:off x="1375643" y="1309346"/>
              <a:ext cx="2437493"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dirty="0">
                  <a:solidFill>
                    <a:srgbClr val="0A5F9E"/>
                  </a:solidFill>
                  <a:latin typeface="+mn-lt"/>
                  <a:ea typeface="Calibri"/>
                  <a:cs typeface="Calibri"/>
                  <a:sym typeface="Calibri"/>
                </a:rPr>
                <a:t>5 capsule variations</a:t>
              </a:r>
              <a:endParaRPr sz="1000" b="1" i="0" u="none" strike="noStrike" cap="none" dirty="0">
                <a:solidFill>
                  <a:srgbClr val="0A5F9E"/>
                </a:solidFill>
                <a:latin typeface="+mn-lt"/>
                <a:ea typeface="Calibri"/>
                <a:cs typeface="Calibri"/>
                <a:sym typeface="Calibri"/>
              </a:endParaRPr>
            </a:p>
          </p:txBody>
        </p:sp>
      </p:grpSp>
      <p:sp>
        <p:nvSpPr>
          <p:cNvPr id="139" name="Google Shape;257;p9">
            <a:extLst>
              <a:ext uri="{FF2B5EF4-FFF2-40B4-BE49-F238E27FC236}">
                <a16:creationId xmlns:a16="http://schemas.microsoft.com/office/drawing/2014/main" id="{606521E9-E6F9-4C51-8B99-F499DDA2888C}"/>
              </a:ext>
            </a:extLst>
          </p:cNvPr>
          <p:cNvSpPr txBox="1"/>
          <p:nvPr/>
        </p:nvSpPr>
        <p:spPr>
          <a:xfrm>
            <a:off x="2949305" y="3568045"/>
            <a:ext cx="2759458"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cs typeface="Calibri"/>
                <a:sym typeface="Calibri"/>
              </a:rPr>
              <a:t>Product line expansion</a:t>
            </a:r>
            <a:endParaRPr sz="1000" dirty="0">
              <a:solidFill>
                <a:srgbClr val="0A5F9E"/>
              </a:solidFill>
              <a:latin typeface="+mn-lt"/>
            </a:endParaRPr>
          </a:p>
        </p:txBody>
      </p:sp>
      <p:sp>
        <p:nvSpPr>
          <p:cNvPr id="140" name="Google Shape;259;p9">
            <a:extLst>
              <a:ext uri="{FF2B5EF4-FFF2-40B4-BE49-F238E27FC236}">
                <a16:creationId xmlns:a16="http://schemas.microsoft.com/office/drawing/2014/main" id="{4993BE27-1E38-4CDA-90A5-20270542989F}"/>
              </a:ext>
            </a:extLst>
          </p:cNvPr>
          <p:cNvSpPr txBox="1"/>
          <p:nvPr/>
        </p:nvSpPr>
        <p:spPr>
          <a:xfrm>
            <a:off x="2895268" y="3799318"/>
            <a:ext cx="2877394"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ea typeface="Calibri"/>
                <a:cs typeface="Calibri"/>
                <a:sym typeface="Calibri"/>
              </a:rPr>
              <a:t>Partner with</a:t>
            </a:r>
            <a:r>
              <a:rPr lang="en-US" sz="1000" b="1" i="0" u="none" strike="noStrike" cap="none" dirty="0">
                <a:solidFill>
                  <a:srgbClr val="0A5F9E"/>
                </a:solidFill>
                <a:latin typeface="+mn-lt"/>
                <a:ea typeface="Calibri"/>
                <a:cs typeface="Calibri"/>
                <a:sym typeface="Calibri"/>
              </a:rPr>
              <a:t> soft </a:t>
            </a:r>
            <a:r>
              <a:rPr lang="en-US" sz="1000" b="1" dirty="0">
                <a:solidFill>
                  <a:srgbClr val="0A5F9E"/>
                </a:solidFill>
                <a:latin typeface="+mn-lt"/>
                <a:ea typeface="Calibri"/>
                <a:cs typeface="Calibri"/>
                <a:sym typeface="Calibri"/>
              </a:rPr>
              <a:t>d</a:t>
            </a:r>
            <a:r>
              <a:rPr lang="en-US" sz="1000" b="1" i="0" u="none" strike="noStrike" cap="none" dirty="0">
                <a:solidFill>
                  <a:srgbClr val="0A5F9E"/>
                </a:solidFill>
                <a:latin typeface="+mn-lt"/>
                <a:ea typeface="Calibri"/>
                <a:cs typeface="Calibri"/>
                <a:sym typeface="Calibri"/>
              </a:rPr>
              <a:t>rink company</a:t>
            </a:r>
            <a:endParaRPr sz="1000" b="1" i="0" u="none" strike="noStrike" cap="none" dirty="0">
              <a:solidFill>
                <a:srgbClr val="0A5F9E"/>
              </a:solidFill>
              <a:latin typeface="+mn-lt"/>
              <a:ea typeface="Calibri"/>
              <a:cs typeface="Calibri"/>
              <a:sym typeface="Calibri"/>
            </a:endParaRPr>
          </a:p>
        </p:txBody>
      </p:sp>
      <p:sp>
        <p:nvSpPr>
          <p:cNvPr id="142" name="Google Shape;246;p9">
            <a:extLst>
              <a:ext uri="{FF2B5EF4-FFF2-40B4-BE49-F238E27FC236}">
                <a16:creationId xmlns:a16="http://schemas.microsoft.com/office/drawing/2014/main" id="{DA019FBB-718F-400B-8994-DC4FDF66380F}"/>
              </a:ext>
            </a:extLst>
          </p:cNvPr>
          <p:cNvSpPr/>
          <p:nvPr/>
        </p:nvSpPr>
        <p:spPr>
          <a:xfrm>
            <a:off x="4656780" y="1475846"/>
            <a:ext cx="2783317" cy="215565"/>
          </a:xfrm>
          <a:prstGeom prst="rect">
            <a:avLst/>
          </a:prstGeom>
          <a:noFill/>
          <a:ln>
            <a:noFill/>
          </a:ln>
          <a:scene3d>
            <a:camera prst="orthographicFront"/>
            <a:lightRig rig="balanced" dir="t"/>
          </a:scene3d>
          <a:sp3d prstMaterial="metal">
            <a:bevelT/>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050" b="1" dirty="0">
                <a:solidFill>
                  <a:srgbClr val="0A5F9E"/>
                </a:solidFill>
                <a:latin typeface="+mn-lt"/>
                <a:cs typeface="Calibri"/>
                <a:sym typeface="Calibri"/>
              </a:rPr>
              <a:t>&gt; 160’000 customers</a:t>
            </a:r>
            <a:endParaRPr lang="en-US" sz="1050" dirty="0">
              <a:solidFill>
                <a:srgbClr val="0A5F9E"/>
              </a:solidFill>
              <a:latin typeface="+mn-lt"/>
            </a:endParaRPr>
          </a:p>
        </p:txBody>
      </p:sp>
      <p:sp>
        <p:nvSpPr>
          <p:cNvPr id="143" name="Google Shape;257;p9">
            <a:extLst>
              <a:ext uri="{FF2B5EF4-FFF2-40B4-BE49-F238E27FC236}">
                <a16:creationId xmlns:a16="http://schemas.microsoft.com/office/drawing/2014/main" id="{17BBD2AD-859C-4CCF-8A1B-05EE785AACA7}"/>
              </a:ext>
            </a:extLst>
          </p:cNvPr>
          <p:cNvSpPr txBox="1"/>
          <p:nvPr/>
        </p:nvSpPr>
        <p:spPr>
          <a:xfrm>
            <a:off x="4852687" y="1237395"/>
            <a:ext cx="2453100" cy="253875"/>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50" b="1" dirty="0">
                <a:solidFill>
                  <a:srgbClr val="0A5F9E"/>
                </a:solidFill>
                <a:latin typeface="+mn-lt"/>
                <a:cs typeface="Calibri"/>
                <a:sym typeface="Calibri"/>
              </a:rPr>
              <a:t>Expand into DACH</a:t>
            </a:r>
            <a:endParaRPr sz="1050" dirty="0">
              <a:solidFill>
                <a:srgbClr val="0A5F9E"/>
              </a:solidFill>
              <a:latin typeface="+mn-lt"/>
            </a:endParaRPr>
          </a:p>
        </p:txBody>
      </p:sp>
      <p:sp>
        <p:nvSpPr>
          <p:cNvPr id="144" name="Google Shape;259;p9">
            <a:extLst>
              <a:ext uri="{FF2B5EF4-FFF2-40B4-BE49-F238E27FC236}">
                <a16:creationId xmlns:a16="http://schemas.microsoft.com/office/drawing/2014/main" id="{C8270524-7029-450F-8BC1-1B0B0B038CEF}"/>
              </a:ext>
            </a:extLst>
          </p:cNvPr>
          <p:cNvSpPr txBox="1"/>
          <p:nvPr/>
        </p:nvSpPr>
        <p:spPr>
          <a:xfrm>
            <a:off x="4650075" y="1652978"/>
            <a:ext cx="2783317" cy="253875"/>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50" b="1" dirty="0">
                <a:solidFill>
                  <a:srgbClr val="0A5F9E"/>
                </a:solidFill>
                <a:latin typeface="+mn-lt"/>
                <a:ea typeface="Calibri"/>
                <a:cs typeface="Calibri"/>
                <a:sym typeface="Calibri"/>
              </a:rPr>
              <a:t>Hypergrowth</a:t>
            </a:r>
            <a:endParaRPr sz="1050" b="1" i="0" u="none" strike="noStrike" cap="none" dirty="0">
              <a:solidFill>
                <a:srgbClr val="0A5F9E"/>
              </a:solidFill>
              <a:latin typeface="+mn-lt"/>
              <a:ea typeface="Calibri"/>
              <a:cs typeface="Calibri"/>
              <a:sym typeface="Calibri"/>
            </a:endParaRPr>
          </a:p>
        </p:txBody>
      </p:sp>
      <p:sp>
        <p:nvSpPr>
          <p:cNvPr id="146" name="Google Shape;246;p9">
            <a:extLst>
              <a:ext uri="{FF2B5EF4-FFF2-40B4-BE49-F238E27FC236}">
                <a16:creationId xmlns:a16="http://schemas.microsoft.com/office/drawing/2014/main" id="{C817C9BB-1D24-4923-8ECC-DE5AC4C3C6D9}"/>
              </a:ext>
            </a:extLst>
          </p:cNvPr>
          <p:cNvSpPr/>
          <p:nvPr/>
        </p:nvSpPr>
        <p:spPr>
          <a:xfrm>
            <a:off x="6767521" y="3705188"/>
            <a:ext cx="2370388" cy="267393"/>
          </a:xfrm>
          <a:prstGeom prst="rect">
            <a:avLst/>
          </a:prstGeom>
          <a:noFill/>
          <a:ln>
            <a:noFill/>
          </a:ln>
          <a:scene3d>
            <a:camera prst="orthographicFront"/>
            <a:lightRig rig="balanced" dir="t"/>
          </a:scene3d>
          <a:sp3d prstMaterial="metal">
            <a:bevelT/>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cs typeface="Calibri"/>
                <a:sym typeface="Calibri"/>
              </a:rPr>
              <a:t>370’000 customers</a:t>
            </a:r>
            <a:endParaRPr lang="en-US" sz="1000" dirty="0">
              <a:solidFill>
                <a:srgbClr val="0A5F9E"/>
              </a:solidFill>
              <a:latin typeface="+mn-lt"/>
            </a:endParaRPr>
          </a:p>
        </p:txBody>
      </p:sp>
      <p:sp>
        <p:nvSpPr>
          <p:cNvPr id="147" name="Google Shape;257;p9">
            <a:extLst>
              <a:ext uri="{FF2B5EF4-FFF2-40B4-BE49-F238E27FC236}">
                <a16:creationId xmlns:a16="http://schemas.microsoft.com/office/drawing/2014/main" id="{8F3CD347-CA23-48F5-9442-3C06580C9C15}"/>
              </a:ext>
            </a:extLst>
          </p:cNvPr>
          <p:cNvSpPr txBox="1"/>
          <p:nvPr/>
        </p:nvSpPr>
        <p:spPr>
          <a:xfrm>
            <a:off x="6887053" y="3512999"/>
            <a:ext cx="2117196"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cs typeface="Calibri"/>
                <a:sym typeface="Calibri"/>
              </a:rPr>
              <a:t>EU expansion</a:t>
            </a:r>
            <a:endParaRPr sz="1000" dirty="0">
              <a:solidFill>
                <a:srgbClr val="0A5F9E"/>
              </a:solidFill>
              <a:latin typeface="+mn-lt"/>
            </a:endParaRPr>
          </a:p>
        </p:txBody>
      </p:sp>
      <p:sp>
        <p:nvSpPr>
          <p:cNvPr id="148" name="Google Shape;259;p9">
            <a:extLst>
              <a:ext uri="{FF2B5EF4-FFF2-40B4-BE49-F238E27FC236}">
                <a16:creationId xmlns:a16="http://schemas.microsoft.com/office/drawing/2014/main" id="{F301A059-8304-43B7-BE31-D8CFF7F25BFB}"/>
              </a:ext>
            </a:extLst>
          </p:cNvPr>
          <p:cNvSpPr txBox="1"/>
          <p:nvPr/>
        </p:nvSpPr>
        <p:spPr>
          <a:xfrm>
            <a:off x="6760696" y="3918589"/>
            <a:ext cx="2370388"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ea typeface="Calibri"/>
                <a:cs typeface="Calibri"/>
                <a:sym typeface="Calibri"/>
              </a:rPr>
              <a:t>30 Mio + sales </a:t>
            </a:r>
            <a:endParaRPr sz="1000" b="1" i="0" u="none" strike="noStrike" cap="none" dirty="0">
              <a:solidFill>
                <a:srgbClr val="0A5F9E"/>
              </a:solidFill>
              <a:latin typeface="+mn-lt"/>
              <a:ea typeface="Calibri"/>
              <a:cs typeface="Calibri"/>
              <a:sym typeface="Calibri"/>
            </a:endParaRPr>
          </a:p>
        </p:txBody>
      </p:sp>
      <p:sp>
        <p:nvSpPr>
          <p:cNvPr id="149" name="Google Shape;259;p9">
            <a:extLst>
              <a:ext uri="{FF2B5EF4-FFF2-40B4-BE49-F238E27FC236}">
                <a16:creationId xmlns:a16="http://schemas.microsoft.com/office/drawing/2014/main" id="{3CB814FA-7807-4288-82F3-CA3D3F4F53B2}"/>
              </a:ext>
            </a:extLst>
          </p:cNvPr>
          <p:cNvSpPr txBox="1"/>
          <p:nvPr/>
        </p:nvSpPr>
        <p:spPr>
          <a:xfrm>
            <a:off x="6820186" y="4123141"/>
            <a:ext cx="2252380" cy="246182"/>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dirty="0">
                <a:solidFill>
                  <a:srgbClr val="0A5F9E"/>
                </a:solidFill>
                <a:latin typeface="+mn-lt"/>
                <a:ea typeface="Calibri"/>
                <a:cs typeface="Calibri"/>
                <a:sym typeface="Calibri"/>
              </a:rPr>
              <a:t>New market penetration</a:t>
            </a:r>
            <a:endParaRPr sz="1000" b="1" i="0" u="none" strike="noStrike" cap="none" dirty="0">
              <a:solidFill>
                <a:srgbClr val="0A5F9E"/>
              </a:solidFill>
              <a:latin typeface="+mn-lt"/>
              <a:ea typeface="Calibri"/>
              <a:cs typeface="Calibri"/>
              <a:sym typeface="Calibri"/>
            </a:endParaRPr>
          </a:p>
        </p:txBody>
      </p:sp>
      <p:sp>
        <p:nvSpPr>
          <p:cNvPr id="154" name="Rechteck 153">
            <a:extLst>
              <a:ext uri="{FF2B5EF4-FFF2-40B4-BE49-F238E27FC236}">
                <a16:creationId xmlns:a16="http://schemas.microsoft.com/office/drawing/2014/main" id="{54110FE9-BC80-4BB2-B6F9-8BEC484F1558}"/>
              </a:ext>
            </a:extLst>
          </p:cNvPr>
          <p:cNvSpPr/>
          <p:nvPr/>
        </p:nvSpPr>
        <p:spPr>
          <a:xfrm>
            <a:off x="8514108" y="2642753"/>
            <a:ext cx="635900" cy="137261"/>
          </a:xfrm>
          <a:prstGeom prst="rect">
            <a:avLst/>
          </a:prstGeom>
          <a:solidFill>
            <a:srgbClr val="BEE1F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5" name="Rechteck 154">
            <a:extLst>
              <a:ext uri="{FF2B5EF4-FFF2-40B4-BE49-F238E27FC236}">
                <a16:creationId xmlns:a16="http://schemas.microsoft.com/office/drawing/2014/main" id="{72FB6152-AE47-48C4-A0D5-D14C97F6E28C}"/>
              </a:ext>
            </a:extLst>
          </p:cNvPr>
          <p:cNvSpPr/>
          <p:nvPr/>
        </p:nvSpPr>
        <p:spPr>
          <a:xfrm>
            <a:off x="6689866" y="2648550"/>
            <a:ext cx="700734" cy="130546"/>
          </a:xfrm>
          <a:prstGeom prst="rect">
            <a:avLst/>
          </a:prstGeom>
          <a:solidFill>
            <a:srgbClr val="BEE1F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6" name="Rechteck 155">
            <a:extLst>
              <a:ext uri="{FF2B5EF4-FFF2-40B4-BE49-F238E27FC236}">
                <a16:creationId xmlns:a16="http://schemas.microsoft.com/office/drawing/2014/main" id="{6AE2766D-012A-418B-8A41-08224492E716}"/>
              </a:ext>
            </a:extLst>
          </p:cNvPr>
          <p:cNvSpPr/>
          <p:nvPr/>
        </p:nvSpPr>
        <p:spPr>
          <a:xfrm>
            <a:off x="4875693" y="2642225"/>
            <a:ext cx="693669" cy="138708"/>
          </a:xfrm>
          <a:prstGeom prst="rect">
            <a:avLst/>
          </a:prstGeom>
          <a:solidFill>
            <a:srgbClr val="BEE1F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1" name="Rechteck 60">
            <a:extLst>
              <a:ext uri="{FF2B5EF4-FFF2-40B4-BE49-F238E27FC236}">
                <a16:creationId xmlns:a16="http://schemas.microsoft.com/office/drawing/2014/main" id="{E94AA050-4FE3-4CE1-9009-CE00402B3056}"/>
              </a:ext>
            </a:extLst>
          </p:cNvPr>
          <p:cNvSpPr/>
          <p:nvPr/>
        </p:nvSpPr>
        <p:spPr>
          <a:xfrm>
            <a:off x="129220" y="2129000"/>
            <a:ext cx="1117925" cy="1120352"/>
          </a:xfrm>
          <a:prstGeom prst="rect">
            <a:avLst/>
          </a:prstGeom>
          <a:solidFill>
            <a:srgbClr val="FFE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2" name="Rechteck 61">
            <a:extLst>
              <a:ext uri="{FF2B5EF4-FFF2-40B4-BE49-F238E27FC236}">
                <a16:creationId xmlns:a16="http://schemas.microsoft.com/office/drawing/2014/main" id="{904B1713-8A96-4ACC-9AFF-19E08AEAFD10}"/>
              </a:ext>
            </a:extLst>
          </p:cNvPr>
          <p:cNvSpPr/>
          <p:nvPr/>
        </p:nvSpPr>
        <p:spPr>
          <a:xfrm>
            <a:off x="1248298" y="2640071"/>
            <a:ext cx="700896" cy="142699"/>
          </a:xfrm>
          <a:prstGeom prst="rect">
            <a:avLst/>
          </a:prstGeom>
          <a:solidFill>
            <a:srgbClr val="BEE1F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75" name="Rechteck 74">
            <a:extLst>
              <a:ext uri="{FF2B5EF4-FFF2-40B4-BE49-F238E27FC236}">
                <a16:creationId xmlns:a16="http://schemas.microsoft.com/office/drawing/2014/main" id="{93D22419-42DA-4DB1-9E65-C045C7F6ED49}"/>
              </a:ext>
            </a:extLst>
          </p:cNvPr>
          <p:cNvSpPr/>
          <p:nvPr/>
        </p:nvSpPr>
        <p:spPr>
          <a:xfrm>
            <a:off x="-31450" y="2643100"/>
            <a:ext cx="161096" cy="142699"/>
          </a:xfrm>
          <a:prstGeom prst="rect">
            <a:avLst/>
          </a:prstGeom>
          <a:solidFill>
            <a:srgbClr val="BEE1F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 name="Textfeld 2">
            <a:extLst>
              <a:ext uri="{FF2B5EF4-FFF2-40B4-BE49-F238E27FC236}">
                <a16:creationId xmlns:a16="http://schemas.microsoft.com/office/drawing/2014/main" id="{4D09679C-F716-43CA-A7D8-C591512301DB}"/>
              </a:ext>
            </a:extLst>
          </p:cNvPr>
          <p:cNvSpPr txBox="1"/>
          <p:nvPr/>
        </p:nvSpPr>
        <p:spPr>
          <a:xfrm>
            <a:off x="80698" y="3334487"/>
            <a:ext cx="1489447" cy="1277273"/>
          </a:xfrm>
          <a:prstGeom prst="rect">
            <a:avLst/>
          </a:prstGeom>
          <a:noFill/>
        </p:spPr>
        <p:txBody>
          <a:bodyPr wrap="square" rtlCol="0">
            <a:spAutoFit/>
          </a:bodyPr>
          <a:lstStyle/>
          <a:p>
            <a:r>
              <a:rPr lang="en-US" sz="900" b="1" dirty="0">
                <a:solidFill>
                  <a:srgbClr val="0A5F9E"/>
                </a:solidFill>
                <a:latin typeface="+mn-lt"/>
              </a:rPr>
              <a:t>Achieved Milestones</a:t>
            </a:r>
          </a:p>
          <a:p>
            <a:endParaRPr lang="en-US" sz="800" b="1" dirty="0">
              <a:solidFill>
                <a:srgbClr val="0A5F9E"/>
              </a:solidFill>
              <a:latin typeface="+mn-lt"/>
            </a:endParaRPr>
          </a:p>
          <a:p>
            <a:r>
              <a:rPr lang="en-US" sz="900" dirty="0" err="1">
                <a:solidFill>
                  <a:srgbClr val="0A5F9E"/>
                </a:solidFill>
                <a:latin typeface="+mn-lt"/>
              </a:rPr>
              <a:t>InnoSuisse</a:t>
            </a:r>
            <a:r>
              <a:rPr lang="en-US" sz="900" dirty="0">
                <a:solidFill>
                  <a:srgbClr val="0A5F9E"/>
                </a:solidFill>
                <a:latin typeface="+mn-lt"/>
              </a:rPr>
              <a:t> project</a:t>
            </a:r>
          </a:p>
          <a:p>
            <a:endParaRPr lang="en-US" sz="500" dirty="0">
              <a:solidFill>
                <a:srgbClr val="0A5F9E"/>
              </a:solidFill>
              <a:latin typeface="+mn-lt"/>
            </a:endParaRPr>
          </a:p>
          <a:p>
            <a:r>
              <a:rPr lang="en-US" sz="900" dirty="0">
                <a:solidFill>
                  <a:srgbClr val="0A5F9E"/>
                </a:solidFill>
                <a:latin typeface="+mn-lt"/>
              </a:rPr>
              <a:t>Patent registration</a:t>
            </a:r>
          </a:p>
          <a:p>
            <a:endParaRPr lang="en-US" sz="500" dirty="0">
              <a:solidFill>
                <a:srgbClr val="0A5F9E"/>
              </a:solidFill>
              <a:latin typeface="+mn-lt"/>
            </a:endParaRPr>
          </a:p>
          <a:p>
            <a:r>
              <a:rPr lang="en-US" sz="900" dirty="0">
                <a:solidFill>
                  <a:srgbClr val="0A5F9E"/>
                </a:solidFill>
                <a:latin typeface="+mn-lt"/>
              </a:rPr>
              <a:t>3 FTE</a:t>
            </a:r>
          </a:p>
          <a:p>
            <a:endParaRPr lang="en-US" sz="500" dirty="0">
              <a:solidFill>
                <a:srgbClr val="0A5F9E"/>
              </a:solidFill>
              <a:latin typeface="+mn-lt"/>
            </a:endParaRPr>
          </a:p>
          <a:p>
            <a:r>
              <a:rPr lang="en-US" sz="900" dirty="0">
                <a:solidFill>
                  <a:srgbClr val="0A5F9E"/>
                </a:solidFill>
                <a:latin typeface="+mn-lt"/>
              </a:rPr>
              <a:t>Prototype ready</a:t>
            </a:r>
          </a:p>
          <a:p>
            <a:endParaRPr lang="en-US" sz="800" dirty="0">
              <a:solidFill>
                <a:srgbClr val="0A5F9E"/>
              </a:solidFill>
              <a:latin typeface="+mn-lt"/>
            </a:endParaRPr>
          </a:p>
        </p:txBody>
      </p:sp>
      <p:sp>
        <p:nvSpPr>
          <p:cNvPr id="80" name="Google Shape;257;p9">
            <a:extLst>
              <a:ext uri="{FF2B5EF4-FFF2-40B4-BE49-F238E27FC236}">
                <a16:creationId xmlns:a16="http://schemas.microsoft.com/office/drawing/2014/main" id="{C7AD28E5-E1BB-47C2-928D-047936F9524C}"/>
              </a:ext>
            </a:extLst>
          </p:cNvPr>
          <p:cNvSpPr txBox="1"/>
          <p:nvPr/>
        </p:nvSpPr>
        <p:spPr>
          <a:xfrm>
            <a:off x="-366177" y="2450669"/>
            <a:ext cx="2142803" cy="477013"/>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2500" b="1" spc="-50" dirty="0">
                <a:solidFill>
                  <a:srgbClr val="0A5F9E"/>
                </a:solidFill>
                <a:latin typeface="+mn-lt"/>
                <a:sym typeface="Calibri"/>
              </a:rPr>
              <a:t>2021</a:t>
            </a:r>
            <a:endParaRPr sz="2500" b="1" spc="-50" dirty="0">
              <a:solidFill>
                <a:srgbClr val="0A5F9E"/>
              </a:solidFill>
              <a:latin typeface="+mn-lt"/>
            </a:endParaRPr>
          </a:p>
        </p:txBody>
      </p:sp>
      <p:sp>
        <p:nvSpPr>
          <p:cNvPr id="9" name="Titel 8">
            <a:extLst>
              <a:ext uri="{FF2B5EF4-FFF2-40B4-BE49-F238E27FC236}">
                <a16:creationId xmlns:a16="http://schemas.microsoft.com/office/drawing/2014/main" id="{FD0FFB90-2FB0-4BBA-A400-AACD62E05086}"/>
              </a:ext>
            </a:extLst>
          </p:cNvPr>
          <p:cNvSpPr>
            <a:spLocks noGrp="1"/>
          </p:cNvSpPr>
          <p:nvPr>
            <p:ph type="title"/>
          </p:nvPr>
        </p:nvSpPr>
        <p:spPr/>
        <p:txBody>
          <a:bodyPr/>
          <a:lstStyle/>
          <a:p>
            <a:r>
              <a:rPr lang="en-US" dirty="0"/>
              <a:t>Timeline – Crowdfunding &amp; test market in 2022</a:t>
            </a:r>
          </a:p>
        </p:txBody>
      </p:sp>
      <p:sp>
        <p:nvSpPr>
          <p:cNvPr id="53" name="Google Shape;279;p9">
            <a:extLst>
              <a:ext uri="{FF2B5EF4-FFF2-40B4-BE49-F238E27FC236}">
                <a16:creationId xmlns:a16="http://schemas.microsoft.com/office/drawing/2014/main" id="{6A5599E5-3770-4800-876F-60C3FBA8AFB8}"/>
              </a:ext>
            </a:extLst>
          </p:cNvPr>
          <p:cNvSpPr/>
          <p:nvPr/>
        </p:nvSpPr>
        <p:spPr>
          <a:xfrm>
            <a:off x="1964237" y="1529134"/>
            <a:ext cx="2336239" cy="458459"/>
          </a:xfrm>
          <a:prstGeom prst="rightArrow">
            <a:avLst>
              <a:gd name="adj1" fmla="val 50000"/>
              <a:gd name="adj2" fmla="val 50000"/>
            </a:avLst>
          </a:prstGeom>
          <a:solidFill>
            <a:srgbClr val="0C0C0C">
              <a:alpha val="20000"/>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dirty="0">
                <a:solidFill>
                  <a:srgbClr val="0A5F9E"/>
                </a:solidFill>
                <a:latin typeface="+mn-lt"/>
                <a:cs typeface="Calibri"/>
                <a:sym typeface="Calibri"/>
              </a:rPr>
              <a:t>Pre-Seed Funding 1.25 Mio CHF</a:t>
            </a:r>
            <a:endParaRPr sz="900" dirty="0">
              <a:solidFill>
                <a:srgbClr val="0A5F9E"/>
              </a:solidFill>
              <a:latin typeface="+mn-lt"/>
            </a:endParaRPr>
          </a:p>
        </p:txBody>
      </p:sp>
    </p:spTree>
    <p:extLst>
      <p:ext uri="{BB962C8B-B14F-4D97-AF65-F5344CB8AC3E}">
        <p14:creationId xmlns:p14="http://schemas.microsoft.com/office/powerpoint/2010/main" val="4076249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Grafik 3" descr="Herzschlag">
            <a:extLst>
              <a:ext uri="{FF2B5EF4-FFF2-40B4-BE49-F238E27FC236}">
                <a16:creationId xmlns:a16="http://schemas.microsoft.com/office/drawing/2014/main" id="{992CBB45-70DF-406A-8B4A-85A584C2A2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250" y="31574"/>
            <a:ext cx="500372" cy="500372"/>
          </a:xfrm>
          <a:prstGeom prst="rect">
            <a:avLst/>
          </a:prstGeom>
        </p:spPr>
      </p:pic>
      <p:sp>
        <p:nvSpPr>
          <p:cNvPr id="131" name="Google Shape;279;p9">
            <a:extLst>
              <a:ext uri="{FF2B5EF4-FFF2-40B4-BE49-F238E27FC236}">
                <a16:creationId xmlns:a16="http://schemas.microsoft.com/office/drawing/2014/main" id="{15A2A52D-12B8-4740-ADF5-1352FF6E9815}"/>
              </a:ext>
            </a:extLst>
          </p:cNvPr>
          <p:cNvSpPr/>
          <p:nvPr/>
        </p:nvSpPr>
        <p:spPr>
          <a:xfrm>
            <a:off x="25788" y="3113329"/>
            <a:ext cx="1393208" cy="733583"/>
          </a:xfrm>
          <a:prstGeom prst="rightArrow">
            <a:avLst>
              <a:gd name="adj1" fmla="val 50000"/>
              <a:gd name="adj2" fmla="val 50000"/>
            </a:avLst>
          </a:prstGeom>
          <a:solidFill>
            <a:srgbClr val="0C0C0C">
              <a:alpha val="20000"/>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dirty="0">
                <a:solidFill>
                  <a:srgbClr val="0A5F9E"/>
                </a:solidFill>
                <a:latin typeface="+mn-lt"/>
                <a:ea typeface="Calibri"/>
                <a:cs typeface="Calibri"/>
                <a:sym typeface="Calibri"/>
              </a:rPr>
              <a:t>Survey with 1081 applicants</a:t>
            </a:r>
            <a:endParaRPr sz="900" dirty="0">
              <a:solidFill>
                <a:srgbClr val="0A5F9E"/>
              </a:solidFill>
              <a:latin typeface="+mn-lt"/>
            </a:endParaRPr>
          </a:p>
        </p:txBody>
      </p:sp>
      <p:sp>
        <p:nvSpPr>
          <p:cNvPr id="139" name="Google Shape;257;p9">
            <a:extLst>
              <a:ext uri="{FF2B5EF4-FFF2-40B4-BE49-F238E27FC236}">
                <a16:creationId xmlns:a16="http://schemas.microsoft.com/office/drawing/2014/main" id="{606521E9-E6F9-4C51-8B99-F499DDA2888C}"/>
              </a:ext>
            </a:extLst>
          </p:cNvPr>
          <p:cNvSpPr txBox="1"/>
          <p:nvPr/>
        </p:nvSpPr>
        <p:spPr>
          <a:xfrm>
            <a:off x="2464065" y="2708239"/>
            <a:ext cx="2759458" cy="553957"/>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cs typeface="Calibri"/>
                <a:sym typeface="Calibri"/>
              </a:rPr>
              <a:t>Maximizing</a:t>
            </a:r>
          </a:p>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cs typeface="Calibri"/>
                <a:sym typeface="Calibri"/>
              </a:rPr>
              <a:t>Awareness</a:t>
            </a:r>
            <a:br>
              <a:rPr lang="en-US" sz="1000" b="1" dirty="0">
                <a:solidFill>
                  <a:srgbClr val="0A5F9E"/>
                </a:solidFill>
                <a:latin typeface="+mn-lt"/>
                <a:cs typeface="Calibri"/>
                <a:sym typeface="Calibri"/>
              </a:rPr>
            </a:br>
            <a:endParaRPr sz="1000" dirty="0">
              <a:solidFill>
                <a:srgbClr val="0A5F9E"/>
              </a:solidFill>
              <a:latin typeface="+mn-lt"/>
            </a:endParaRPr>
          </a:p>
        </p:txBody>
      </p:sp>
      <p:grpSp>
        <p:nvGrpSpPr>
          <p:cNvPr id="18" name="Gruppieren 17">
            <a:extLst>
              <a:ext uri="{FF2B5EF4-FFF2-40B4-BE49-F238E27FC236}">
                <a16:creationId xmlns:a16="http://schemas.microsoft.com/office/drawing/2014/main" id="{8F9A8394-5A78-45E4-B198-0F4F7DCC8826}"/>
              </a:ext>
            </a:extLst>
          </p:cNvPr>
          <p:cNvGrpSpPr/>
          <p:nvPr/>
        </p:nvGrpSpPr>
        <p:grpSpPr>
          <a:xfrm>
            <a:off x="6432890" y="2985581"/>
            <a:ext cx="2377213" cy="856324"/>
            <a:chOff x="6760696" y="3512999"/>
            <a:chExt cx="2377213" cy="856324"/>
          </a:xfrm>
        </p:grpSpPr>
        <p:sp>
          <p:nvSpPr>
            <p:cNvPr id="146" name="Google Shape;246;p9">
              <a:extLst>
                <a:ext uri="{FF2B5EF4-FFF2-40B4-BE49-F238E27FC236}">
                  <a16:creationId xmlns:a16="http://schemas.microsoft.com/office/drawing/2014/main" id="{C817C9BB-1D24-4923-8ECC-DE5AC4C3C6D9}"/>
                </a:ext>
              </a:extLst>
            </p:cNvPr>
            <p:cNvSpPr/>
            <p:nvPr/>
          </p:nvSpPr>
          <p:spPr>
            <a:xfrm>
              <a:off x="6767521" y="3705188"/>
              <a:ext cx="2370388" cy="267393"/>
            </a:xfrm>
            <a:prstGeom prst="rect">
              <a:avLst/>
            </a:prstGeom>
            <a:noFill/>
            <a:ln>
              <a:noFill/>
            </a:ln>
            <a:scene3d>
              <a:camera prst="orthographicFront"/>
              <a:lightRig rig="balanced" dir="t"/>
            </a:scene3d>
            <a:sp3d prstMaterial="metal">
              <a:bevelT/>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cs typeface="Calibri"/>
                  <a:sym typeface="Calibri"/>
                </a:rPr>
                <a:t>PMF success</a:t>
              </a:r>
              <a:endParaRPr lang="en-US" sz="1000" dirty="0">
                <a:solidFill>
                  <a:srgbClr val="0A5F9E"/>
                </a:solidFill>
                <a:latin typeface="+mn-lt"/>
              </a:endParaRPr>
            </a:p>
          </p:txBody>
        </p:sp>
        <p:sp>
          <p:nvSpPr>
            <p:cNvPr id="147" name="Google Shape;257;p9">
              <a:extLst>
                <a:ext uri="{FF2B5EF4-FFF2-40B4-BE49-F238E27FC236}">
                  <a16:creationId xmlns:a16="http://schemas.microsoft.com/office/drawing/2014/main" id="{8F3CD347-CA23-48F5-9442-3C06580C9C15}"/>
                </a:ext>
              </a:extLst>
            </p:cNvPr>
            <p:cNvSpPr txBox="1"/>
            <p:nvPr/>
          </p:nvSpPr>
          <p:spPr>
            <a:xfrm>
              <a:off x="6887053" y="3512999"/>
              <a:ext cx="2117196"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cs typeface="Calibri"/>
                  <a:sym typeface="Calibri"/>
                </a:rPr>
                <a:t>Further contacts with VC’s</a:t>
              </a:r>
              <a:endParaRPr sz="1000" dirty="0">
                <a:solidFill>
                  <a:srgbClr val="0A5F9E"/>
                </a:solidFill>
                <a:latin typeface="+mn-lt"/>
              </a:endParaRPr>
            </a:p>
          </p:txBody>
        </p:sp>
        <p:sp>
          <p:nvSpPr>
            <p:cNvPr id="148" name="Google Shape;259;p9">
              <a:extLst>
                <a:ext uri="{FF2B5EF4-FFF2-40B4-BE49-F238E27FC236}">
                  <a16:creationId xmlns:a16="http://schemas.microsoft.com/office/drawing/2014/main" id="{F301A059-8304-43B7-BE31-D8CFF7F25BFB}"/>
                </a:ext>
              </a:extLst>
            </p:cNvPr>
            <p:cNvSpPr txBox="1"/>
            <p:nvPr/>
          </p:nvSpPr>
          <p:spPr>
            <a:xfrm>
              <a:off x="6760696" y="3918589"/>
              <a:ext cx="2370388"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lvl="0" algn="ctr">
                <a:buSzPts val="1400"/>
              </a:pPr>
              <a:r>
                <a:rPr lang="en-US" sz="1000" b="1" i="0" u="none" strike="noStrike" cap="none" dirty="0">
                  <a:solidFill>
                    <a:srgbClr val="0A5F9E"/>
                  </a:solidFill>
                  <a:latin typeface="+mn-lt"/>
                  <a:ea typeface="Calibri"/>
                  <a:cs typeface="Calibri"/>
                  <a:sym typeface="Calibri"/>
                </a:rPr>
                <a:t>Further collaborations</a:t>
              </a:r>
              <a:endParaRPr sz="1000" b="1" i="0" u="none" strike="noStrike" cap="none" dirty="0">
                <a:solidFill>
                  <a:srgbClr val="0A5F9E"/>
                </a:solidFill>
                <a:latin typeface="+mn-lt"/>
                <a:ea typeface="Calibri"/>
                <a:cs typeface="Calibri"/>
                <a:sym typeface="Calibri"/>
              </a:endParaRPr>
            </a:p>
          </p:txBody>
        </p:sp>
        <p:sp>
          <p:nvSpPr>
            <p:cNvPr id="149" name="Google Shape;259;p9">
              <a:extLst>
                <a:ext uri="{FF2B5EF4-FFF2-40B4-BE49-F238E27FC236}">
                  <a16:creationId xmlns:a16="http://schemas.microsoft.com/office/drawing/2014/main" id="{3CB814FA-7807-4288-82F3-CA3D3F4F53B2}"/>
                </a:ext>
              </a:extLst>
            </p:cNvPr>
            <p:cNvSpPr txBox="1"/>
            <p:nvPr/>
          </p:nvSpPr>
          <p:spPr>
            <a:xfrm>
              <a:off x="6820186" y="4123141"/>
              <a:ext cx="2252380" cy="246182"/>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dirty="0">
                  <a:solidFill>
                    <a:srgbClr val="0A5F9E"/>
                  </a:solidFill>
                  <a:latin typeface="+mn-lt"/>
                  <a:ea typeface="Calibri"/>
                  <a:cs typeface="Calibri"/>
                  <a:sym typeface="Calibri"/>
                </a:rPr>
                <a:t>Building Web shop</a:t>
              </a:r>
              <a:endParaRPr sz="1000" b="1" i="0" u="none" strike="noStrike" cap="none" dirty="0">
                <a:solidFill>
                  <a:srgbClr val="0A5F9E"/>
                </a:solidFill>
                <a:latin typeface="+mn-lt"/>
                <a:ea typeface="Calibri"/>
                <a:cs typeface="Calibri"/>
                <a:sym typeface="Calibri"/>
              </a:endParaRPr>
            </a:p>
          </p:txBody>
        </p:sp>
      </p:grpSp>
      <p:sp>
        <p:nvSpPr>
          <p:cNvPr id="9" name="Titel 8">
            <a:extLst>
              <a:ext uri="{FF2B5EF4-FFF2-40B4-BE49-F238E27FC236}">
                <a16:creationId xmlns:a16="http://schemas.microsoft.com/office/drawing/2014/main" id="{FD0FFB90-2FB0-4BBA-A400-AACD62E05086}"/>
              </a:ext>
            </a:extLst>
          </p:cNvPr>
          <p:cNvSpPr>
            <a:spLocks noGrp="1"/>
          </p:cNvSpPr>
          <p:nvPr>
            <p:ph type="title"/>
          </p:nvPr>
        </p:nvSpPr>
        <p:spPr/>
        <p:txBody>
          <a:bodyPr/>
          <a:lstStyle/>
          <a:p>
            <a:r>
              <a:rPr lang="en-US" dirty="0"/>
              <a:t>Next steps – Marketing / Crowdfunding 2022</a:t>
            </a:r>
          </a:p>
        </p:txBody>
      </p:sp>
      <p:sp>
        <p:nvSpPr>
          <p:cNvPr id="53" name="Google Shape;279;p9">
            <a:extLst>
              <a:ext uri="{FF2B5EF4-FFF2-40B4-BE49-F238E27FC236}">
                <a16:creationId xmlns:a16="http://schemas.microsoft.com/office/drawing/2014/main" id="{6A5599E5-3770-4800-876F-60C3FBA8AFB8}"/>
              </a:ext>
            </a:extLst>
          </p:cNvPr>
          <p:cNvSpPr/>
          <p:nvPr/>
        </p:nvSpPr>
        <p:spPr>
          <a:xfrm>
            <a:off x="6726856" y="4019912"/>
            <a:ext cx="1945735" cy="733583"/>
          </a:xfrm>
          <a:prstGeom prst="rightArrow">
            <a:avLst>
              <a:gd name="adj1" fmla="val 50000"/>
              <a:gd name="adj2" fmla="val 50000"/>
            </a:avLst>
          </a:prstGeom>
          <a:solidFill>
            <a:srgbClr val="0C0C0C">
              <a:alpha val="20000"/>
            </a:srgbClr>
          </a:solid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None/>
            </a:pPr>
            <a:r>
              <a:rPr lang="en-US" sz="900" b="1" dirty="0">
                <a:solidFill>
                  <a:srgbClr val="0A5F9E"/>
                </a:solidFill>
                <a:latin typeface="+mn-lt"/>
                <a:cs typeface="Calibri"/>
                <a:sym typeface="Calibri"/>
              </a:rPr>
              <a:t>Product delivery Jan 23</a:t>
            </a:r>
          </a:p>
          <a:p>
            <a:pPr marL="0" marR="0" lvl="0" indent="0" rtl="0">
              <a:lnSpc>
                <a:spcPct val="100000"/>
              </a:lnSpc>
              <a:spcBef>
                <a:spcPts val="0"/>
              </a:spcBef>
              <a:spcAft>
                <a:spcPts val="0"/>
              </a:spcAft>
              <a:buNone/>
            </a:pPr>
            <a:r>
              <a:rPr lang="en-US" sz="900" b="1" dirty="0">
                <a:solidFill>
                  <a:srgbClr val="0A5F9E"/>
                </a:solidFill>
                <a:latin typeface="+mn-lt"/>
                <a:cs typeface="Calibri"/>
                <a:sym typeface="Calibri"/>
              </a:rPr>
              <a:t>Test market Dec 22 / Jan 23</a:t>
            </a:r>
            <a:endParaRPr sz="900" dirty="0">
              <a:solidFill>
                <a:srgbClr val="0A5F9E"/>
              </a:solidFill>
              <a:latin typeface="+mn-lt"/>
            </a:endParaRPr>
          </a:p>
        </p:txBody>
      </p:sp>
      <p:grpSp>
        <p:nvGrpSpPr>
          <p:cNvPr id="2" name="Gruppieren 1">
            <a:extLst>
              <a:ext uri="{FF2B5EF4-FFF2-40B4-BE49-F238E27FC236}">
                <a16:creationId xmlns:a16="http://schemas.microsoft.com/office/drawing/2014/main" id="{9519B1D2-BE03-4FC5-B2DC-E59A9E97C3C6}"/>
              </a:ext>
            </a:extLst>
          </p:cNvPr>
          <p:cNvGrpSpPr/>
          <p:nvPr/>
        </p:nvGrpSpPr>
        <p:grpSpPr>
          <a:xfrm>
            <a:off x="-104891" y="1317241"/>
            <a:ext cx="9404007" cy="1165884"/>
            <a:chOff x="-118533" y="674964"/>
            <a:chExt cx="9404007" cy="1165884"/>
          </a:xfrm>
        </p:grpSpPr>
        <p:sp>
          <p:nvSpPr>
            <p:cNvPr id="154" name="Rechteck 153">
              <a:extLst>
                <a:ext uri="{FF2B5EF4-FFF2-40B4-BE49-F238E27FC236}">
                  <a16:creationId xmlns:a16="http://schemas.microsoft.com/office/drawing/2014/main" id="{54110FE9-BC80-4BB2-B6F9-8BEC484F1558}"/>
                </a:ext>
              </a:extLst>
            </p:cNvPr>
            <p:cNvSpPr/>
            <p:nvPr/>
          </p:nvSpPr>
          <p:spPr>
            <a:xfrm>
              <a:off x="-118533" y="1170077"/>
              <a:ext cx="9404007" cy="143880"/>
            </a:xfrm>
            <a:prstGeom prst="rect">
              <a:avLst/>
            </a:prstGeom>
            <a:solidFill>
              <a:srgbClr val="BEE1F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0" name="Rechteck 149">
              <a:extLst>
                <a:ext uri="{FF2B5EF4-FFF2-40B4-BE49-F238E27FC236}">
                  <a16:creationId xmlns:a16="http://schemas.microsoft.com/office/drawing/2014/main" id="{EF2F4720-C889-48D9-B8EB-C1C54EBCEE95}"/>
                </a:ext>
              </a:extLst>
            </p:cNvPr>
            <p:cNvSpPr/>
            <p:nvPr/>
          </p:nvSpPr>
          <p:spPr>
            <a:xfrm>
              <a:off x="4748985" y="689854"/>
              <a:ext cx="1117500" cy="1150994"/>
            </a:xfrm>
            <a:prstGeom prst="rect">
              <a:avLst/>
            </a:prstGeom>
            <a:solidFill>
              <a:srgbClr val="D9E9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51" name="Rechteck 150">
              <a:extLst>
                <a:ext uri="{FF2B5EF4-FFF2-40B4-BE49-F238E27FC236}">
                  <a16:creationId xmlns:a16="http://schemas.microsoft.com/office/drawing/2014/main" id="{1A5231D4-EEA4-4A72-B449-97815B98EDB9}"/>
                </a:ext>
              </a:extLst>
            </p:cNvPr>
            <p:cNvSpPr/>
            <p:nvPr/>
          </p:nvSpPr>
          <p:spPr>
            <a:xfrm>
              <a:off x="6213989" y="704744"/>
              <a:ext cx="1117500" cy="1124173"/>
            </a:xfrm>
            <a:prstGeom prst="rect">
              <a:avLst/>
            </a:prstGeom>
            <a:solidFill>
              <a:srgbClr val="FFF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2" name="Rechteck 151">
              <a:extLst>
                <a:ext uri="{FF2B5EF4-FFF2-40B4-BE49-F238E27FC236}">
                  <a16:creationId xmlns:a16="http://schemas.microsoft.com/office/drawing/2014/main" id="{25A41944-FFB3-4C30-8EEC-D8C4E08EC375}"/>
                </a:ext>
              </a:extLst>
            </p:cNvPr>
            <p:cNvSpPr/>
            <p:nvPr/>
          </p:nvSpPr>
          <p:spPr>
            <a:xfrm>
              <a:off x="7678993" y="692813"/>
              <a:ext cx="1117500" cy="1134840"/>
            </a:xfrm>
            <a:prstGeom prst="rect">
              <a:avLst/>
            </a:prstGeom>
            <a:solidFill>
              <a:srgbClr val="FFE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5" name="Rechteck 14">
              <a:extLst>
                <a:ext uri="{FF2B5EF4-FFF2-40B4-BE49-F238E27FC236}">
                  <a16:creationId xmlns:a16="http://schemas.microsoft.com/office/drawing/2014/main" id="{21A91CA1-7019-4997-A4C9-E6A0B9BB11F0}"/>
                </a:ext>
              </a:extLst>
            </p:cNvPr>
            <p:cNvSpPr/>
            <p:nvPr/>
          </p:nvSpPr>
          <p:spPr>
            <a:xfrm>
              <a:off x="347504" y="691549"/>
              <a:ext cx="1123544" cy="1134840"/>
            </a:xfrm>
            <a:prstGeom prst="rect">
              <a:avLst/>
            </a:prstGeom>
            <a:solidFill>
              <a:srgbClr val="FFF7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61" name="Rechteck 60">
              <a:extLst>
                <a:ext uri="{FF2B5EF4-FFF2-40B4-BE49-F238E27FC236}">
                  <a16:creationId xmlns:a16="http://schemas.microsoft.com/office/drawing/2014/main" id="{E94AA050-4FE3-4CE1-9009-CE00402B3056}"/>
                </a:ext>
              </a:extLst>
            </p:cNvPr>
            <p:cNvSpPr/>
            <p:nvPr/>
          </p:nvSpPr>
          <p:spPr>
            <a:xfrm>
              <a:off x="1818552" y="690285"/>
              <a:ext cx="1117925" cy="1120352"/>
            </a:xfrm>
            <a:prstGeom prst="rect">
              <a:avLst/>
            </a:prstGeom>
            <a:solidFill>
              <a:srgbClr val="FFE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0" name="Rechteck 39">
              <a:extLst>
                <a:ext uri="{FF2B5EF4-FFF2-40B4-BE49-F238E27FC236}">
                  <a16:creationId xmlns:a16="http://schemas.microsoft.com/office/drawing/2014/main" id="{D0E002C4-1BED-4FFC-90CF-E5A8A1EC965C}"/>
                </a:ext>
              </a:extLst>
            </p:cNvPr>
            <p:cNvSpPr/>
            <p:nvPr/>
          </p:nvSpPr>
          <p:spPr>
            <a:xfrm>
              <a:off x="3283981" y="674964"/>
              <a:ext cx="1117500" cy="1150994"/>
            </a:xfrm>
            <a:prstGeom prst="rect">
              <a:avLst/>
            </a:prstGeom>
            <a:solidFill>
              <a:srgbClr val="BEE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0" name="Textfeld 9">
            <a:extLst>
              <a:ext uri="{FF2B5EF4-FFF2-40B4-BE49-F238E27FC236}">
                <a16:creationId xmlns:a16="http://schemas.microsoft.com/office/drawing/2014/main" id="{4D26A230-FEE2-484A-89D6-AC1CB429D2A3}"/>
              </a:ext>
            </a:extLst>
          </p:cNvPr>
          <p:cNvSpPr txBox="1"/>
          <p:nvPr/>
        </p:nvSpPr>
        <p:spPr>
          <a:xfrm>
            <a:off x="356436" y="1044335"/>
            <a:ext cx="1069724" cy="253875"/>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SzPts val="1400"/>
              <a:buNone/>
              <a:defRPr sz="2000" b="1" spc="-50">
                <a:solidFill>
                  <a:srgbClr val="0A5F9E"/>
                </a:solidFill>
                <a:latin typeface="+mn-lt"/>
              </a:defRPr>
            </a:lvl1pPr>
          </a:lstStyle>
          <a:p>
            <a:r>
              <a:rPr lang="en-US" sz="1050"/>
              <a:t>Early investors</a:t>
            </a:r>
          </a:p>
        </p:txBody>
      </p:sp>
      <p:sp>
        <p:nvSpPr>
          <p:cNvPr id="45" name="Textfeld 44">
            <a:extLst>
              <a:ext uri="{FF2B5EF4-FFF2-40B4-BE49-F238E27FC236}">
                <a16:creationId xmlns:a16="http://schemas.microsoft.com/office/drawing/2014/main" id="{0ADE8B44-E788-4BF3-B37B-33BBA1F0F2BB}"/>
              </a:ext>
            </a:extLst>
          </p:cNvPr>
          <p:cNvSpPr txBox="1"/>
          <p:nvPr/>
        </p:nvSpPr>
        <p:spPr>
          <a:xfrm>
            <a:off x="4744944" y="949056"/>
            <a:ext cx="1069724" cy="415458"/>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SzPts val="1400"/>
              <a:buNone/>
              <a:defRPr sz="2000" b="1" spc="-50">
                <a:solidFill>
                  <a:srgbClr val="0A5F9E"/>
                </a:solidFill>
                <a:latin typeface="+mn-lt"/>
              </a:defRPr>
            </a:lvl1pPr>
          </a:lstStyle>
          <a:p>
            <a:r>
              <a:rPr lang="en-US" sz="1050"/>
              <a:t>Product Market Fit</a:t>
            </a:r>
          </a:p>
        </p:txBody>
      </p:sp>
      <p:cxnSp>
        <p:nvCxnSpPr>
          <p:cNvPr id="12" name="Gerade Verbindung mit Pfeil 11">
            <a:extLst>
              <a:ext uri="{FF2B5EF4-FFF2-40B4-BE49-F238E27FC236}">
                <a16:creationId xmlns:a16="http://schemas.microsoft.com/office/drawing/2014/main" id="{88C1BC57-7A61-4156-864D-90B3AA21B104}"/>
              </a:ext>
            </a:extLst>
          </p:cNvPr>
          <p:cNvCxnSpPr>
            <a:cxnSpLocks/>
          </p:cNvCxnSpPr>
          <p:nvPr/>
        </p:nvCxnSpPr>
        <p:spPr>
          <a:xfrm>
            <a:off x="1484690" y="1156728"/>
            <a:ext cx="3270520" cy="152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Gerade Verbindung mit Pfeil 47">
            <a:extLst>
              <a:ext uri="{FF2B5EF4-FFF2-40B4-BE49-F238E27FC236}">
                <a16:creationId xmlns:a16="http://schemas.microsoft.com/office/drawing/2014/main" id="{255EDA3D-CB24-468B-ACE7-812CA37CA8FD}"/>
              </a:ext>
            </a:extLst>
          </p:cNvPr>
          <p:cNvCxnSpPr>
            <a:cxnSpLocks/>
          </p:cNvCxnSpPr>
          <p:nvPr/>
        </p:nvCxnSpPr>
        <p:spPr>
          <a:xfrm flipV="1">
            <a:off x="5818376" y="1152979"/>
            <a:ext cx="436069" cy="18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Textfeld 50">
            <a:extLst>
              <a:ext uri="{FF2B5EF4-FFF2-40B4-BE49-F238E27FC236}">
                <a16:creationId xmlns:a16="http://schemas.microsoft.com/office/drawing/2014/main" id="{7F9D985E-91F1-44FD-A73B-B8C76B17AE3A}"/>
              </a:ext>
            </a:extLst>
          </p:cNvPr>
          <p:cNvSpPr txBox="1"/>
          <p:nvPr/>
        </p:nvSpPr>
        <p:spPr>
          <a:xfrm>
            <a:off x="6251519" y="915201"/>
            <a:ext cx="1069724" cy="415458"/>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SzPts val="1400"/>
              <a:buNone/>
              <a:defRPr sz="2000" b="1" spc="-50">
                <a:solidFill>
                  <a:srgbClr val="0A5F9E"/>
                </a:solidFill>
                <a:latin typeface="+mn-lt"/>
              </a:defRPr>
            </a:lvl1pPr>
          </a:lstStyle>
          <a:p>
            <a:r>
              <a:rPr lang="en-US" sz="1050"/>
              <a:t>«middle» investors</a:t>
            </a:r>
          </a:p>
        </p:txBody>
      </p:sp>
      <p:sp>
        <p:nvSpPr>
          <p:cNvPr id="52" name="Google Shape;279;p9">
            <a:extLst>
              <a:ext uri="{FF2B5EF4-FFF2-40B4-BE49-F238E27FC236}">
                <a16:creationId xmlns:a16="http://schemas.microsoft.com/office/drawing/2014/main" id="{C365E520-7891-44EF-9886-CE649A6966CD}"/>
              </a:ext>
            </a:extLst>
          </p:cNvPr>
          <p:cNvSpPr/>
          <p:nvPr/>
        </p:nvSpPr>
        <p:spPr>
          <a:xfrm>
            <a:off x="4600647" y="2691522"/>
            <a:ext cx="1586052" cy="458459"/>
          </a:xfrm>
          <a:prstGeom prst="rightArrow">
            <a:avLst>
              <a:gd name="adj1" fmla="val 50000"/>
              <a:gd name="adj2" fmla="val 50000"/>
            </a:avLst>
          </a:prstGeom>
          <a:solidFill>
            <a:srgbClr val="0C0C0C">
              <a:alpha val="20000"/>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1" dirty="0">
                <a:solidFill>
                  <a:srgbClr val="0A5F9E"/>
                </a:solidFill>
                <a:latin typeface="+mn-lt"/>
                <a:ea typeface="Calibri"/>
                <a:cs typeface="Calibri"/>
                <a:sym typeface="Calibri"/>
              </a:rPr>
              <a:t>C</a:t>
            </a:r>
            <a:r>
              <a:rPr lang="en-US" sz="900" b="1" i="0" u="none" strike="noStrike" cap="none" dirty="0">
                <a:solidFill>
                  <a:srgbClr val="0A5F9E"/>
                </a:solidFill>
                <a:latin typeface="+mn-lt"/>
                <a:ea typeface="Calibri"/>
                <a:cs typeface="Calibri"/>
                <a:sym typeface="Calibri"/>
              </a:rPr>
              <a:t>rowdfunding DACH</a:t>
            </a:r>
            <a:endParaRPr sz="900" dirty="0">
              <a:solidFill>
                <a:srgbClr val="0A5F9E"/>
              </a:solidFill>
              <a:latin typeface="+mn-lt"/>
            </a:endParaRPr>
          </a:p>
        </p:txBody>
      </p:sp>
      <p:sp>
        <p:nvSpPr>
          <p:cNvPr id="63" name="Google Shape;257;p9">
            <a:extLst>
              <a:ext uri="{FF2B5EF4-FFF2-40B4-BE49-F238E27FC236}">
                <a16:creationId xmlns:a16="http://schemas.microsoft.com/office/drawing/2014/main" id="{BEDFF5C6-F002-42E8-8869-CDF94643B0C6}"/>
              </a:ext>
            </a:extLst>
          </p:cNvPr>
          <p:cNvSpPr txBox="1"/>
          <p:nvPr/>
        </p:nvSpPr>
        <p:spPr>
          <a:xfrm>
            <a:off x="4013944" y="3201903"/>
            <a:ext cx="2759458"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cs typeface="Calibri"/>
                <a:sym typeface="Calibri"/>
              </a:rPr>
              <a:t>30 – 35 Days</a:t>
            </a:r>
            <a:endParaRPr sz="1000" dirty="0">
              <a:solidFill>
                <a:srgbClr val="0A5F9E"/>
              </a:solidFill>
              <a:latin typeface="+mn-lt"/>
            </a:endParaRPr>
          </a:p>
        </p:txBody>
      </p:sp>
      <p:sp>
        <p:nvSpPr>
          <p:cNvPr id="64" name="Google Shape;259;p9">
            <a:extLst>
              <a:ext uri="{FF2B5EF4-FFF2-40B4-BE49-F238E27FC236}">
                <a16:creationId xmlns:a16="http://schemas.microsoft.com/office/drawing/2014/main" id="{9C9903C2-CA6D-400C-8727-37F8CE046E91}"/>
              </a:ext>
            </a:extLst>
          </p:cNvPr>
          <p:cNvSpPr txBox="1"/>
          <p:nvPr/>
        </p:nvSpPr>
        <p:spPr>
          <a:xfrm>
            <a:off x="3954976" y="3500005"/>
            <a:ext cx="2877394"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dirty="0">
                <a:solidFill>
                  <a:srgbClr val="0A5F9E"/>
                </a:solidFill>
                <a:latin typeface="+mn-lt"/>
                <a:ea typeface="Calibri"/>
                <a:cs typeface="Calibri"/>
                <a:sym typeface="Calibri"/>
              </a:rPr>
              <a:t>Min. 1000 Sales</a:t>
            </a:r>
            <a:endParaRPr sz="1000" b="1" i="0" u="none" strike="noStrike" cap="none" dirty="0">
              <a:solidFill>
                <a:srgbClr val="0A5F9E"/>
              </a:solidFill>
              <a:latin typeface="+mn-lt"/>
              <a:ea typeface="Calibri"/>
              <a:cs typeface="Calibri"/>
              <a:sym typeface="Calibri"/>
            </a:endParaRPr>
          </a:p>
        </p:txBody>
      </p:sp>
      <p:grpSp>
        <p:nvGrpSpPr>
          <p:cNvPr id="20" name="Gruppieren 19">
            <a:extLst>
              <a:ext uri="{FF2B5EF4-FFF2-40B4-BE49-F238E27FC236}">
                <a16:creationId xmlns:a16="http://schemas.microsoft.com/office/drawing/2014/main" id="{266DB6D6-149D-4107-938B-70CDFF3C0169}"/>
              </a:ext>
            </a:extLst>
          </p:cNvPr>
          <p:cNvGrpSpPr/>
          <p:nvPr/>
        </p:nvGrpSpPr>
        <p:grpSpPr>
          <a:xfrm>
            <a:off x="958536" y="2718550"/>
            <a:ext cx="2877394" cy="831922"/>
            <a:chOff x="976599" y="2970933"/>
            <a:chExt cx="2877394" cy="831922"/>
          </a:xfrm>
        </p:grpSpPr>
        <p:grpSp>
          <p:nvGrpSpPr>
            <p:cNvPr id="14" name="Gruppieren 13">
              <a:extLst>
                <a:ext uri="{FF2B5EF4-FFF2-40B4-BE49-F238E27FC236}">
                  <a16:creationId xmlns:a16="http://schemas.microsoft.com/office/drawing/2014/main" id="{82620676-6089-442C-8CD4-A17BB7D2C1BF}"/>
                </a:ext>
              </a:extLst>
            </p:cNvPr>
            <p:cNvGrpSpPr/>
            <p:nvPr/>
          </p:nvGrpSpPr>
          <p:grpSpPr>
            <a:xfrm>
              <a:off x="1337198" y="2970933"/>
              <a:ext cx="2156197" cy="362331"/>
              <a:chOff x="1510601" y="918725"/>
              <a:chExt cx="2156197" cy="362331"/>
            </a:xfrm>
          </p:grpSpPr>
          <p:sp>
            <p:nvSpPr>
              <p:cNvPr id="133" name="Google Shape;246;p9">
                <a:extLst>
                  <a:ext uri="{FF2B5EF4-FFF2-40B4-BE49-F238E27FC236}">
                    <a16:creationId xmlns:a16="http://schemas.microsoft.com/office/drawing/2014/main" id="{06FA1BC6-32B0-408D-B2B8-064B8ACEA376}"/>
                  </a:ext>
                </a:extLst>
              </p:cNvPr>
              <p:cNvSpPr/>
              <p:nvPr/>
            </p:nvSpPr>
            <p:spPr>
              <a:xfrm>
                <a:off x="1510601" y="1170997"/>
                <a:ext cx="2156197" cy="110059"/>
              </a:xfrm>
              <a:prstGeom prst="rect">
                <a:avLst/>
              </a:prstGeom>
              <a:noFill/>
              <a:ln>
                <a:noFill/>
              </a:ln>
              <a:scene3d>
                <a:camera prst="orthographicFront"/>
                <a:lightRig rig="balanced" dir="t"/>
              </a:scene3d>
              <a:sp3d prstMaterial="metal">
                <a:bevelT/>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dirty="0">
                    <a:solidFill>
                      <a:srgbClr val="0A5F9E"/>
                    </a:solidFill>
                    <a:latin typeface="+mn-lt"/>
                    <a:ea typeface="Calibri"/>
                    <a:cs typeface="Calibri"/>
                    <a:sym typeface="Calibri"/>
                  </a:rPr>
                  <a:t>Marketing Concept</a:t>
                </a:r>
                <a:endParaRPr sz="1000" dirty="0">
                  <a:solidFill>
                    <a:srgbClr val="0A5F9E"/>
                  </a:solidFill>
                  <a:latin typeface="+mn-lt"/>
                </a:endParaRPr>
              </a:p>
            </p:txBody>
          </p:sp>
          <p:sp>
            <p:nvSpPr>
              <p:cNvPr id="135" name="Google Shape;257;p9">
                <a:extLst>
                  <a:ext uri="{FF2B5EF4-FFF2-40B4-BE49-F238E27FC236}">
                    <a16:creationId xmlns:a16="http://schemas.microsoft.com/office/drawing/2014/main" id="{114FF53E-6F3B-4526-AF0E-DBE57D2DF37E}"/>
                  </a:ext>
                </a:extLst>
              </p:cNvPr>
              <p:cNvSpPr txBox="1"/>
              <p:nvPr/>
            </p:nvSpPr>
            <p:spPr>
              <a:xfrm>
                <a:off x="1536368" y="918725"/>
                <a:ext cx="2104661"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dirty="0">
                    <a:solidFill>
                      <a:srgbClr val="0A5F9E"/>
                    </a:solidFill>
                    <a:latin typeface="+mn-lt"/>
                    <a:ea typeface="Calibri"/>
                    <a:cs typeface="Calibri"/>
                    <a:sym typeface="Calibri"/>
                  </a:rPr>
                  <a:t>Strategy Crowdfunding</a:t>
                </a:r>
                <a:endParaRPr sz="1000" dirty="0">
                  <a:solidFill>
                    <a:srgbClr val="0A5F9E"/>
                  </a:solidFill>
                  <a:latin typeface="+mn-lt"/>
                </a:endParaRPr>
              </a:p>
            </p:txBody>
          </p:sp>
        </p:grpSp>
        <p:sp>
          <p:nvSpPr>
            <p:cNvPr id="58" name="Google Shape;259;p9">
              <a:extLst>
                <a:ext uri="{FF2B5EF4-FFF2-40B4-BE49-F238E27FC236}">
                  <a16:creationId xmlns:a16="http://schemas.microsoft.com/office/drawing/2014/main" id="{515E3FF4-81E2-4443-9B41-6FCC9F8D6BAF}"/>
                </a:ext>
              </a:extLst>
            </p:cNvPr>
            <p:cNvSpPr txBox="1"/>
            <p:nvPr/>
          </p:nvSpPr>
          <p:spPr>
            <a:xfrm>
              <a:off x="976599" y="3556674"/>
              <a:ext cx="2877394"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dirty="0">
                  <a:solidFill>
                    <a:srgbClr val="0A5F9E"/>
                  </a:solidFill>
                  <a:latin typeface="+mn-lt"/>
                  <a:ea typeface="Calibri"/>
                  <a:cs typeface="Calibri"/>
                  <a:sym typeface="Calibri"/>
                </a:rPr>
                <a:t>Costumer study </a:t>
              </a:r>
              <a:endParaRPr sz="1000" i="0" u="none" strike="noStrike" cap="none" dirty="0">
                <a:solidFill>
                  <a:srgbClr val="0A5F9E"/>
                </a:solidFill>
                <a:latin typeface="+mn-lt"/>
                <a:ea typeface="Calibri"/>
                <a:cs typeface="Calibri"/>
                <a:sym typeface="Calibri"/>
              </a:endParaRPr>
            </a:p>
          </p:txBody>
        </p:sp>
        <p:sp>
          <p:nvSpPr>
            <p:cNvPr id="54" name="Google Shape;257;p9">
              <a:extLst>
                <a:ext uri="{FF2B5EF4-FFF2-40B4-BE49-F238E27FC236}">
                  <a16:creationId xmlns:a16="http://schemas.microsoft.com/office/drawing/2014/main" id="{B609599D-3960-4CC9-A9C2-5E47BE34ED02}"/>
                </a:ext>
              </a:extLst>
            </p:cNvPr>
            <p:cNvSpPr txBox="1"/>
            <p:nvPr/>
          </p:nvSpPr>
          <p:spPr>
            <a:xfrm>
              <a:off x="1362966" y="3353681"/>
              <a:ext cx="2104661" cy="246181"/>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000" b="1" i="0" u="none" strike="noStrike" cap="none" dirty="0">
                  <a:solidFill>
                    <a:srgbClr val="0A5F9E"/>
                  </a:solidFill>
                  <a:latin typeface="+mn-lt"/>
                  <a:ea typeface="Calibri"/>
                  <a:cs typeface="Calibri"/>
                  <a:sym typeface="Calibri"/>
                </a:rPr>
                <a:t>Video production MVP</a:t>
              </a:r>
              <a:endParaRPr sz="1000" dirty="0">
                <a:solidFill>
                  <a:srgbClr val="0A5F9E"/>
                </a:solidFill>
                <a:latin typeface="+mn-lt"/>
              </a:endParaRPr>
            </a:p>
          </p:txBody>
        </p:sp>
      </p:grpSp>
      <p:sp>
        <p:nvSpPr>
          <p:cNvPr id="70" name="Textfeld 69">
            <a:extLst>
              <a:ext uri="{FF2B5EF4-FFF2-40B4-BE49-F238E27FC236}">
                <a16:creationId xmlns:a16="http://schemas.microsoft.com/office/drawing/2014/main" id="{300CC142-05F1-4F94-B376-018BFD5DE775}"/>
              </a:ext>
            </a:extLst>
          </p:cNvPr>
          <p:cNvSpPr txBox="1"/>
          <p:nvPr/>
        </p:nvSpPr>
        <p:spPr>
          <a:xfrm>
            <a:off x="-292979" y="2720883"/>
            <a:ext cx="1964237" cy="461624"/>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SzPts val="1400"/>
              <a:buNone/>
              <a:defRPr sz="2000" b="1" spc="-50">
                <a:solidFill>
                  <a:srgbClr val="0A5F9E"/>
                </a:solidFill>
                <a:latin typeface="+mn-lt"/>
              </a:defRPr>
            </a:lvl1pPr>
          </a:lstStyle>
          <a:p>
            <a:r>
              <a:rPr lang="de-CH" sz="1200" dirty="0" err="1">
                <a:solidFill>
                  <a:schemeClr val="tx1">
                    <a:lumMod val="75000"/>
                  </a:schemeClr>
                </a:solidFill>
              </a:rPr>
              <a:t>Willingness</a:t>
            </a:r>
            <a:r>
              <a:rPr lang="de-CH" sz="1200" dirty="0">
                <a:solidFill>
                  <a:schemeClr val="tx1">
                    <a:lumMod val="75000"/>
                  </a:schemeClr>
                </a:solidFill>
              </a:rPr>
              <a:t> </a:t>
            </a:r>
            <a:r>
              <a:rPr lang="de-CH" sz="1200" dirty="0" err="1">
                <a:solidFill>
                  <a:schemeClr val="tx1">
                    <a:lumMod val="75000"/>
                  </a:schemeClr>
                </a:solidFill>
              </a:rPr>
              <a:t>to</a:t>
            </a:r>
            <a:r>
              <a:rPr lang="de-CH" sz="1200" dirty="0">
                <a:solidFill>
                  <a:schemeClr val="tx1">
                    <a:lumMod val="75000"/>
                  </a:schemeClr>
                </a:solidFill>
              </a:rPr>
              <a:t> </a:t>
            </a:r>
            <a:r>
              <a:rPr lang="de-CH" sz="1200" dirty="0" err="1">
                <a:solidFill>
                  <a:schemeClr val="tx1">
                    <a:lumMod val="75000"/>
                  </a:schemeClr>
                </a:solidFill>
              </a:rPr>
              <a:t>buy</a:t>
            </a:r>
            <a:r>
              <a:rPr lang="de-CH" sz="1200" dirty="0">
                <a:solidFill>
                  <a:schemeClr val="tx1">
                    <a:lumMod val="75000"/>
                  </a:schemeClr>
                </a:solidFill>
              </a:rPr>
              <a:t>:</a:t>
            </a:r>
          </a:p>
          <a:p>
            <a:r>
              <a:rPr lang="de-CH" sz="1200" dirty="0">
                <a:solidFill>
                  <a:schemeClr val="tx1">
                    <a:lumMod val="75000"/>
                  </a:schemeClr>
                </a:solidFill>
              </a:rPr>
              <a:t>69%</a:t>
            </a:r>
          </a:p>
        </p:txBody>
      </p:sp>
      <p:sp>
        <p:nvSpPr>
          <p:cNvPr id="49" name="Google Shape;171;p18">
            <a:extLst>
              <a:ext uri="{FF2B5EF4-FFF2-40B4-BE49-F238E27FC236}">
                <a16:creationId xmlns:a16="http://schemas.microsoft.com/office/drawing/2014/main" id="{7EE61D79-13AE-4B0D-9C96-DBAD0AE1AB31}"/>
              </a:ext>
            </a:extLst>
          </p:cNvPr>
          <p:cNvSpPr txBox="1"/>
          <p:nvPr/>
        </p:nvSpPr>
        <p:spPr>
          <a:xfrm>
            <a:off x="356436" y="1623627"/>
            <a:ext cx="1117500" cy="356700"/>
          </a:xfrm>
          <a:prstGeom prst="rect">
            <a:avLst/>
          </a:prstGeom>
          <a:noFill/>
          <a:ln>
            <a:noFill/>
          </a:ln>
        </p:spPr>
        <p:txBody>
          <a:bodyPr spcFirstLastPara="1" wrap="square" lIns="91425" tIns="91425" rIns="91425" bIns="91425" anchor="t" anchorCtr="0">
            <a:noAutofit/>
          </a:bodyPr>
          <a:lstStyle/>
          <a:p>
            <a:pPr marL="0" lvl="0" indent="0" algn="ctr">
              <a:buFont typeface="Arial"/>
              <a:buNone/>
            </a:pPr>
            <a:r>
              <a:rPr lang="en" sz="2000" b="1" spc="-50" dirty="0">
                <a:solidFill>
                  <a:srgbClr val="0A5F9E"/>
                </a:solidFill>
                <a:latin typeface="+mn-lt"/>
                <a:sym typeface="Fira Sans Extra Condensed"/>
              </a:rPr>
              <a:t>April</a:t>
            </a:r>
            <a:endParaRPr sz="2000" b="1" spc="-50" dirty="0">
              <a:solidFill>
                <a:srgbClr val="0A5F9E"/>
              </a:solidFill>
              <a:latin typeface="+mn-lt"/>
              <a:sym typeface="Fira Sans Extra Condensed"/>
            </a:endParaRPr>
          </a:p>
        </p:txBody>
      </p:sp>
      <p:sp>
        <p:nvSpPr>
          <p:cNvPr id="50" name="Google Shape;176;p18">
            <a:extLst>
              <a:ext uri="{FF2B5EF4-FFF2-40B4-BE49-F238E27FC236}">
                <a16:creationId xmlns:a16="http://schemas.microsoft.com/office/drawing/2014/main" id="{E192CFFC-F304-4876-86C6-41A4A1A5EAFB}"/>
              </a:ext>
            </a:extLst>
          </p:cNvPr>
          <p:cNvSpPr txBox="1"/>
          <p:nvPr/>
        </p:nvSpPr>
        <p:spPr>
          <a:xfrm>
            <a:off x="1795612" y="1639122"/>
            <a:ext cx="1117500" cy="356700"/>
          </a:xfrm>
          <a:prstGeom prst="rect">
            <a:avLst/>
          </a:prstGeom>
          <a:noFill/>
          <a:ln>
            <a:noFill/>
          </a:ln>
        </p:spPr>
        <p:txBody>
          <a:bodyPr spcFirstLastPara="1" wrap="square" lIns="91425" tIns="91425" rIns="91425" bIns="91425" anchor="t" anchorCtr="0">
            <a:noAutofit/>
          </a:bodyPr>
          <a:lstStyle/>
          <a:p>
            <a:pPr algn="ctr"/>
            <a:r>
              <a:rPr lang="en" sz="2000" b="1" spc="-50" dirty="0">
                <a:solidFill>
                  <a:srgbClr val="0A5F9E"/>
                </a:solidFill>
                <a:latin typeface="+mn-lt"/>
                <a:sym typeface="Fira Sans Extra Condensed"/>
              </a:rPr>
              <a:t>Mai</a:t>
            </a:r>
            <a:endParaRPr sz="2000" b="1" spc="-50" dirty="0">
              <a:solidFill>
                <a:srgbClr val="0A5F9E"/>
              </a:solidFill>
              <a:latin typeface="+mn-lt"/>
              <a:sym typeface="Fira Sans Extra Condensed"/>
            </a:endParaRPr>
          </a:p>
        </p:txBody>
      </p:sp>
      <p:sp>
        <p:nvSpPr>
          <p:cNvPr id="56" name="Google Shape;176;p18">
            <a:extLst>
              <a:ext uri="{FF2B5EF4-FFF2-40B4-BE49-F238E27FC236}">
                <a16:creationId xmlns:a16="http://schemas.microsoft.com/office/drawing/2014/main" id="{DC0C25FD-DBE2-460C-A743-95FEF1B3F956}"/>
              </a:ext>
            </a:extLst>
          </p:cNvPr>
          <p:cNvSpPr txBox="1"/>
          <p:nvPr/>
        </p:nvSpPr>
        <p:spPr>
          <a:xfrm>
            <a:off x="4744315" y="1658568"/>
            <a:ext cx="1117500" cy="356700"/>
          </a:xfrm>
          <a:prstGeom prst="rect">
            <a:avLst/>
          </a:prstGeom>
          <a:noFill/>
          <a:ln>
            <a:noFill/>
          </a:ln>
        </p:spPr>
        <p:txBody>
          <a:bodyPr spcFirstLastPara="1" wrap="square" lIns="91425" tIns="91425" rIns="91425" bIns="91425" anchor="t" anchorCtr="0">
            <a:noAutofit/>
          </a:bodyPr>
          <a:lstStyle/>
          <a:p>
            <a:pPr algn="ctr"/>
            <a:r>
              <a:rPr lang="en" sz="2000" b="1" spc="-50" dirty="0">
                <a:solidFill>
                  <a:srgbClr val="0A5F9E"/>
                </a:solidFill>
                <a:latin typeface="+mn-lt"/>
                <a:sym typeface="Fira Sans Extra Condensed"/>
              </a:rPr>
              <a:t>Juli</a:t>
            </a:r>
            <a:endParaRPr sz="2000" b="1" spc="-50" dirty="0">
              <a:solidFill>
                <a:srgbClr val="0A5F9E"/>
              </a:solidFill>
              <a:latin typeface="+mn-lt"/>
              <a:sym typeface="Fira Sans Extra Condensed"/>
            </a:endParaRPr>
          </a:p>
        </p:txBody>
      </p:sp>
      <p:sp>
        <p:nvSpPr>
          <p:cNvPr id="59" name="Google Shape;181;p18">
            <a:extLst>
              <a:ext uri="{FF2B5EF4-FFF2-40B4-BE49-F238E27FC236}">
                <a16:creationId xmlns:a16="http://schemas.microsoft.com/office/drawing/2014/main" id="{1A4017D6-14E9-4985-8CED-FC6AD52EC016}"/>
              </a:ext>
            </a:extLst>
          </p:cNvPr>
          <p:cNvSpPr txBox="1"/>
          <p:nvPr/>
        </p:nvSpPr>
        <p:spPr>
          <a:xfrm>
            <a:off x="3285044" y="1655347"/>
            <a:ext cx="1117500" cy="356700"/>
          </a:xfrm>
          <a:prstGeom prst="rect">
            <a:avLst/>
          </a:prstGeom>
          <a:noFill/>
          <a:ln>
            <a:noFill/>
          </a:ln>
        </p:spPr>
        <p:txBody>
          <a:bodyPr spcFirstLastPara="1" wrap="square" lIns="91425" tIns="91425" rIns="91425" bIns="91425" anchor="t" anchorCtr="0">
            <a:noAutofit/>
          </a:bodyPr>
          <a:lstStyle/>
          <a:p>
            <a:pPr marL="0" lvl="0" indent="0" algn="ctr">
              <a:buFont typeface="Arial"/>
              <a:buNone/>
            </a:pPr>
            <a:r>
              <a:rPr lang="en" sz="2000" b="1" spc="-50" dirty="0">
                <a:solidFill>
                  <a:srgbClr val="0A5F9E"/>
                </a:solidFill>
                <a:latin typeface="+mn-lt"/>
                <a:sym typeface="Fira Sans Extra Condensed"/>
              </a:rPr>
              <a:t>Juni</a:t>
            </a:r>
            <a:endParaRPr sz="2000" b="1" spc="-50" dirty="0">
              <a:solidFill>
                <a:srgbClr val="0A5F9E"/>
              </a:solidFill>
              <a:latin typeface="+mn-lt"/>
              <a:sym typeface="Fira Sans Extra Condensed"/>
            </a:endParaRPr>
          </a:p>
        </p:txBody>
      </p:sp>
      <p:sp>
        <p:nvSpPr>
          <p:cNvPr id="60" name="Google Shape;176;p18">
            <a:extLst>
              <a:ext uri="{FF2B5EF4-FFF2-40B4-BE49-F238E27FC236}">
                <a16:creationId xmlns:a16="http://schemas.microsoft.com/office/drawing/2014/main" id="{0A33ADEF-FBF9-42E5-ABE3-64587DEC481F}"/>
              </a:ext>
            </a:extLst>
          </p:cNvPr>
          <p:cNvSpPr txBox="1"/>
          <p:nvPr/>
        </p:nvSpPr>
        <p:spPr>
          <a:xfrm>
            <a:off x="6227631" y="1645088"/>
            <a:ext cx="1117500" cy="356700"/>
          </a:xfrm>
          <a:prstGeom prst="rect">
            <a:avLst/>
          </a:prstGeom>
          <a:noFill/>
          <a:ln>
            <a:noFill/>
          </a:ln>
        </p:spPr>
        <p:txBody>
          <a:bodyPr spcFirstLastPara="1" wrap="square" lIns="91425" tIns="91425" rIns="91425" bIns="91425" anchor="t" anchorCtr="0">
            <a:noAutofit/>
          </a:bodyPr>
          <a:lstStyle/>
          <a:p>
            <a:pPr algn="ctr"/>
            <a:r>
              <a:rPr lang="en" sz="2000" b="1" spc="-50" dirty="0">
                <a:solidFill>
                  <a:srgbClr val="0A5F9E"/>
                </a:solidFill>
                <a:latin typeface="+mn-lt"/>
                <a:sym typeface="Fira Sans Extra Condensed"/>
              </a:rPr>
              <a:t>August</a:t>
            </a:r>
            <a:endParaRPr sz="2000" b="1" spc="-50" dirty="0">
              <a:solidFill>
                <a:srgbClr val="0A5F9E"/>
              </a:solidFill>
              <a:latin typeface="+mn-lt"/>
              <a:sym typeface="Fira Sans Extra Condensed"/>
            </a:endParaRPr>
          </a:p>
        </p:txBody>
      </p:sp>
      <p:sp>
        <p:nvSpPr>
          <p:cNvPr id="66" name="Google Shape;176;p18">
            <a:extLst>
              <a:ext uri="{FF2B5EF4-FFF2-40B4-BE49-F238E27FC236}">
                <a16:creationId xmlns:a16="http://schemas.microsoft.com/office/drawing/2014/main" id="{3220CA47-6210-4B92-92DF-E3D55C20ABF9}"/>
              </a:ext>
            </a:extLst>
          </p:cNvPr>
          <p:cNvSpPr txBox="1"/>
          <p:nvPr/>
        </p:nvSpPr>
        <p:spPr>
          <a:xfrm>
            <a:off x="7699317" y="1639122"/>
            <a:ext cx="1117500" cy="356700"/>
          </a:xfrm>
          <a:prstGeom prst="rect">
            <a:avLst/>
          </a:prstGeom>
          <a:noFill/>
          <a:ln>
            <a:noFill/>
          </a:ln>
        </p:spPr>
        <p:txBody>
          <a:bodyPr spcFirstLastPara="1" wrap="square" lIns="91425" tIns="91425" rIns="91425" bIns="91425" anchor="t" anchorCtr="0">
            <a:noAutofit/>
          </a:bodyPr>
          <a:lstStyle/>
          <a:p>
            <a:pPr algn="ctr"/>
            <a:r>
              <a:rPr lang="en" sz="2000" b="1" spc="-50" dirty="0">
                <a:solidFill>
                  <a:srgbClr val="0A5F9E"/>
                </a:solidFill>
                <a:latin typeface="+mn-lt"/>
                <a:sym typeface="Fira Sans Extra Condensed"/>
              </a:rPr>
              <a:t>Dec</a:t>
            </a:r>
            <a:endParaRPr sz="2000" b="1" spc="-50" dirty="0">
              <a:solidFill>
                <a:srgbClr val="0A5F9E"/>
              </a:solidFill>
              <a:latin typeface="+mn-lt"/>
              <a:sym typeface="Fira Sans Extra Condensed"/>
            </a:endParaRPr>
          </a:p>
        </p:txBody>
      </p:sp>
      <p:cxnSp>
        <p:nvCxnSpPr>
          <p:cNvPr id="68" name="Gerade Verbindung mit Pfeil 67">
            <a:extLst>
              <a:ext uri="{FF2B5EF4-FFF2-40B4-BE49-F238E27FC236}">
                <a16:creationId xmlns:a16="http://schemas.microsoft.com/office/drawing/2014/main" id="{7FEFFDF6-DEA9-4D00-AD12-9C6E5A2684B0}"/>
              </a:ext>
            </a:extLst>
          </p:cNvPr>
          <p:cNvCxnSpPr>
            <a:cxnSpLocks/>
          </p:cNvCxnSpPr>
          <p:nvPr/>
        </p:nvCxnSpPr>
        <p:spPr>
          <a:xfrm flipV="1">
            <a:off x="7227338" y="1145628"/>
            <a:ext cx="436069" cy="18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Textfeld 70">
            <a:extLst>
              <a:ext uri="{FF2B5EF4-FFF2-40B4-BE49-F238E27FC236}">
                <a16:creationId xmlns:a16="http://schemas.microsoft.com/office/drawing/2014/main" id="{F612087F-61A3-4189-88D8-845F3CF39516}"/>
              </a:ext>
            </a:extLst>
          </p:cNvPr>
          <p:cNvSpPr txBox="1"/>
          <p:nvPr/>
        </p:nvSpPr>
        <p:spPr>
          <a:xfrm>
            <a:off x="7685778" y="1041627"/>
            <a:ext cx="1117500" cy="253875"/>
          </a:xfrm>
          <a:prstGeom prst="rect">
            <a:avLst/>
          </a:prstGeom>
          <a:noFill/>
          <a:ln>
            <a:noFill/>
          </a:ln>
          <a:scene3d>
            <a:camera prst="orthographicFront"/>
            <a:lightRig rig="balanced" dir="t"/>
          </a:scene3d>
          <a:sp3d prstMaterial="metal">
            <a:bevelT/>
          </a:sp3d>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SzPts val="1400"/>
              <a:buNone/>
              <a:defRPr sz="2000" b="1" spc="-50">
                <a:solidFill>
                  <a:srgbClr val="0A5F9E"/>
                </a:solidFill>
                <a:latin typeface="+mn-lt"/>
              </a:defRPr>
            </a:lvl1pPr>
          </a:lstStyle>
          <a:p>
            <a:r>
              <a:rPr lang="en-US" sz="1050"/>
              <a:t>«late» investors</a:t>
            </a:r>
          </a:p>
        </p:txBody>
      </p:sp>
    </p:spTree>
    <p:extLst>
      <p:ext uri="{BB962C8B-B14F-4D97-AF65-F5344CB8AC3E}">
        <p14:creationId xmlns:p14="http://schemas.microsoft.com/office/powerpoint/2010/main" val="602210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grpSp>
        <p:nvGrpSpPr>
          <p:cNvPr id="57" name="Google Shape;57;p15"/>
          <p:cNvGrpSpPr/>
          <p:nvPr/>
        </p:nvGrpSpPr>
        <p:grpSpPr>
          <a:xfrm>
            <a:off x="-1486747" y="7"/>
            <a:ext cx="7552512" cy="3371436"/>
            <a:chOff x="1235373" y="1258552"/>
            <a:chExt cx="4961251" cy="2214699"/>
          </a:xfrm>
        </p:grpSpPr>
        <p:sp>
          <p:nvSpPr>
            <p:cNvPr id="58" name="Google Shape;58;p15"/>
            <p:cNvSpPr/>
            <p:nvPr/>
          </p:nvSpPr>
          <p:spPr>
            <a:xfrm>
              <a:off x="2712069" y="1258552"/>
              <a:ext cx="3484555" cy="737999"/>
            </a:xfrm>
            <a:custGeom>
              <a:avLst/>
              <a:gdLst/>
              <a:ahLst/>
              <a:cxnLst/>
              <a:rect l="l" t="t" r="r" b="b"/>
              <a:pathLst>
                <a:path w="34737" h="7357" extrusionOk="0">
                  <a:moveTo>
                    <a:pt x="1" y="1"/>
                  </a:moveTo>
                  <a:cubicBezTo>
                    <a:pt x="1" y="4065"/>
                    <a:pt x="3292" y="7356"/>
                    <a:pt x="7356" y="7356"/>
                  </a:cubicBezTo>
                  <a:lnTo>
                    <a:pt x="31058" y="7356"/>
                  </a:lnTo>
                  <a:lnTo>
                    <a:pt x="34736" y="3679"/>
                  </a:lnTo>
                  <a:lnTo>
                    <a:pt x="31058" y="1"/>
                  </a:lnTo>
                  <a:close/>
                </a:path>
              </a:pathLst>
            </a:custGeom>
            <a:solidFill>
              <a:srgbClr val="F9C500">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59;p15"/>
            <p:cNvSpPr/>
            <p:nvPr/>
          </p:nvSpPr>
          <p:spPr>
            <a:xfrm>
              <a:off x="1974273" y="1258552"/>
              <a:ext cx="3429785" cy="1475797"/>
            </a:xfrm>
            <a:custGeom>
              <a:avLst/>
              <a:gdLst/>
              <a:ahLst/>
              <a:cxnLst/>
              <a:rect l="l" t="t" r="r" b="b"/>
              <a:pathLst>
                <a:path w="34191" h="14712" extrusionOk="0">
                  <a:moveTo>
                    <a:pt x="0" y="1"/>
                  </a:moveTo>
                  <a:cubicBezTo>
                    <a:pt x="0" y="8130"/>
                    <a:pt x="6583" y="14712"/>
                    <a:pt x="14711" y="14712"/>
                  </a:cubicBezTo>
                  <a:lnTo>
                    <a:pt x="30513" y="14712"/>
                  </a:lnTo>
                  <a:lnTo>
                    <a:pt x="34190" y="11034"/>
                  </a:lnTo>
                  <a:lnTo>
                    <a:pt x="30513" y="7356"/>
                  </a:lnTo>
                  <a:lnTo>
                    <a:pt x="14711" y="7356"/>
                  </a:lnTo>
                  <a:cubicBezTo>
                    <a:pt x="10647" y="7356"/>
                    <a:pt x="7356" y="4065"/>
                    <a:pt x="7356" y="1"/>
                  </a:cubicBezTo>
                  <a:close/>
                </a:path>
              </a:pathLst>
            </a:custGeom>
            <a:solidFill>
              <a:srgbClr val="6DBADF">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5"/>
            <p:cNvSpPr/>
            <p:nvPr/>
          </p:nvSpPr>
          <p:spPr>
            <a:xfrm>
              <a:off x="1235373" y="1258552"/>
              <a:ext cx="3376118" cy="2214699"/>
            </a:xfrm>
            <a:custGeom>
              <a:avLst/>
              <a:gdLst/>
              <a:ahLst/>
              <a:cxnLst/>
              <a:rect l="l" t="t" r="r" b="b"/>
              <a:pathLst>
                <a:path w="33656" h="22078" extrusionOk="0">
                  <a:moveTo>
                    <a:pt x="1" y="1"/>
                  </a:moveTo>
                  <a:cubicBezTo>
                    <a:pt x="1" y="12194"/>
                    <a:pt x="9884" y="22078"/>
                    <a:pt x="22077" y="22078"/>
                  </a:cubicBezTo>
                  <a:lnTo>
                    <a:pt x="29978" y="22078"/>
                  </a:lnTo>
                  <a:lnTo>
                    <a:pt x="33656" y="18400"/>
                  </a:lnTo>
                  <a:lnTo>
                    <a:pt x="29978" y="14712"/>
                  </a:lnTo>
                  <a:lnTo>
                    <a:pt x="22077" y="14712"/>
                  </a:lnTo>
                  <a:cubicBezTo>
                    <a:pt x="13949" y="14712"/>
                    <a:pt x="7366" y="8130"/>
                    <a:pt x="7366" y="1"/>
                  </a:cubicBezTo>
                  <a:close/>
                </a:path>
              </a:pathLst>
            </a:custGeom>
            <a:solidFill>
              <a:schemeClr val="bg1">
                <a:lumMod val="40000"/>
                <a:lumOff val="60000"/>
                <a:alpha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Rechteck 18">
            <a:extLst>
              <a:ext uri="{FF2B5EF4-FFF2-40B4-BE49-F238E27FC236}">
                <a16:creationId xmlns:a16="http://schemas.microsoft.com/office/drawing/2014/main" id="{9AD0EB68-4EAB-4F1B-AD1C-004822590FF7}"/>
              </a:ext>
            </a:extLst>
          </p:cNvPr>
          <p:cNvSpPr/>
          <p:nvPr/>
        </p:nvSpPr>
        <p:spPr>
          <a:xfrm>
            <a:off x="-148107" y="-77273"/>
            <a:ext cx="6935273" cy="4103292"/>
          </a:xfrm>
          <a:prstGeom prst="rect">
            <a:avLst/>
          </a:prstGeom>
          <a:solidFill>
            <a:srgbClr val="FFFFFF">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3" name="Google Shape;56;p14">
            <a:extLst>
              <a:ext uri="{FF2B5EF4-FFF2-40B4-BE49-F238E27FC236}">
                <a16:creationId xmlns:a16="http://schemas.microsoft.com/office/drawing/2014/main" id="{FF46764E-844C-435F-AB19-EF231C2DE06D}"/>
              </a:ext>
            </a:extLst>
          </p:cNvPr>
          <p:cNvSpPr txBox="1"/>
          <p:nvPr/>
        </p:nvSpPr>
        <p:spPr>
          <a:xfrm>
            <a:off x="4186238" y="2431268"/>
            <a:ext cx="4559577" cy="1006389"/>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3200"/>
              <a:buFont typeface="Arial"/>
              <a:buNone/>
            </a:pPr>
            <a:r>
              <a:rPr lang="en-US" sz="6600" b="1" spc="-50" dirty="0">
                <a:solidFill>
                  <a:srgbClr val="1190CB"/>
                </a:solidFill>
                <a:latin typeface="Red Hat Display" panose="020B0604020202020204" charset="0"/>
                <a:cs typeface="Dubai" panose="020B0503030403030204" pitchFamily="34" charset="-78"/>
                <a:sym typeface="Calibri"/>
              </a:rPr>
              <a:t>APPENDIX</a:t>
            </a:r>
            <a:endParaRPr sz="6600" b="1" spc="-50" dirty="0">
              <a:solidFill>
                <a:srgbClr val="1190CB"/>
              </a:solidFill>
              <a:latin typeface="Red Hat Display" panose="020B0604020202020204" charset="0"/>
              <a:cs typeface="Dubai" panose="020B0503030403030204" pitchFamily="34" charset="-78"/>
              <a:sym typeface="Calibri"/>
            </a:endParaRPr>
          </a:p>
        </p:txBody>
      </p:sp>
    </p:spTree>
    <p:extLst>
      <p:ext uri="{BB962C8B-B14F-4D97-AF65-F5344CB8AC3E}">
        <p14:creationId xmlns:p14="http://schemas.microsoft.com/office/powerpoint/2010/main" val="3561012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0" name="Google Shape;96;p4">
            <a:extLst>
              <a:ext uri="{FF2B5EF4-FFF2-40B4-BE49-F238E27FC236}">
                <a16:creationId xmlns:a16="http://schemas.microsoft.com/office/drawing/2014/main" id="{94249569-D067-4F57-9863-52BF7FF6759D}"/>
              </a:ext>
            </a:extLst>
          </p:cNvPr>
          <p:cNvSpPr/>
          <p:nvPr/>
        </p:nvSpPr>
        <p:spPr>
          <a:xfrm>
            <a:off x="6466572" y="736935"/>
            <a:ext cx="2216810" cy="2941004"/>
          </a:xfrm>
          <a:prstGeom prst="rect">
            <a:avLst/>
          </a:prstGeom>
          <a:gradFill flip="none" rotWithShape="1">
            <a:gsLst>
              <a:gs pos="0">
                <a:srgbClr val="006E9B">
                  <a:tint val="66000"/>
                  <a:satMod val="160000"/>
                  <a:alpha val="26000"/>
                </a:srgbClr>
              </a:gs>
              <a:gs pos="50000">
                <a:srgbClr val="006E9B">
                  <a:tint val="44500"/>
                  <a:satMod val="160000"/>
                  <a:alpha val="65000"/>
                </a:srgbClr>
              </a:gs>
              <a:gs pos="100000">
                <a:srgbClr val="006E9B">
                  <a:tint val="23500"/>
                  <a:satMod val="160000"/>
                  <a:lumMod val="99000"/>
                  <a:lumOff val="1000"/>
                  <a:alpha val="36000"/>
                </a:srgbClr>
              </a:gs>
            </a:gsLst>
            <a:lin ang="5400000" scaled="1"/>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a:cs typeface="Calibri" panose="020F0502020204030204" pitchFamily="34" charset="0"/>
              <a:sym typeface="Calibri"/>
            </a:endParaRPr>
          </a:p>
        </p:txBody>
      </p:sp>
      <p:sp>
        <p:nvSpPr>
          <p:cNvPr id="59" name="Google Shape;96;p4">
            <a:extLst>
              <a:ext uri="{FF2B5EF4-FFF2-40B4-BE49-F238E27FC236}">
                <a16:creationId xmlns:a16="http://schemas.microsoft.com/office/drawing/2014/main" id="{BF1EC11E-9C10-462C-93CE-D1114B9DD55C}"/>
              </a:ext>
            </a:extLst>
          </p:cNvPr>
          <p:cNvSpPr/>
          <p:nvPr/>
        </p:nvSpPr>
        <p:spPr>
          <a:xfrm>
            <a:off x="4936123" y="731443"/>
            <a:ext cx="1530449" cy="2950854"/>
          </a:xfrm>
          <a:prstGeom prst="rect">
            <a:avLst/>
          </a:prstGeom>
          <a:gradFill flip="none" rotWithShape="1">
            <a:gsLst>
              <a:gs pos="0">
                <a:srgbClr val="006E9B">
                  <a:tint val="66000"/>
                  <a:satMod val="160000"/>
                </a:srgbClr>
              </a:gs>
              <a:gs pos="50000">
                <a:srgbClr val="006E9B">
                  <a:tint val="44500"/>
                  <a:satMod val="160000"/>
                </a:srgbClr>
              </a:gs>
              <a:gs pos="100000">
                <a:srgbClr val="006E9B">
                  <a:tint val="23500"/>
                  <a:satMod val="160000"/>
                </a:srgbClr>
              </a:gs>
            </a:gsLst>
            <a:lin ang="5400000" scaled="1"/>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a:cs typeface="Calibri" panose="020F0502020204030204" pitchFamily="34" charset="0"/>
              <a:sym typeface="Calibri"/>
            </a:endParaRPr>
          </a:p>
        </p:txBody>
      </p:sp>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34" name="Block Arc 11">
            <a:extLst>
              <a:ext uri="{FF2B5EF4-FFF2-40B4-BE49-F238E27FC236}">
                <a16:creationId xmlns:a16="http://schemas.microsoft.com/office/drawing/2014/main" id="{05941823-5A1A-46D8-9C9E-481BA2058CFB}"/>
              </a:ext>
            </a:extLst>
          </p:cNvPr>
          <p:cNvSpPr/>
          <p:nvPr/>
        </p:nvSpPr>
        <p:spPr>
          <a:xfrm>
            <a:off x="245173" y="104858"/>
            <a:ext cx="205599" cy="294365"/>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rgbClr val="2899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38" name="Google Shape;322;p10">
            <a:extLst>
              <a:ext uri="{FF2B5EF4-FFF2-40B4-BE49-F238E27FC236}">
                <a16:creationId xmlns:a16="http://schemas.microsoft.com/office/drawing/2014/main" id="{4574F4BA-9011-4278-AB7A-581AFFED8D8A}"/>
              </a:ext>
            </a:extLst>
          </p:cNvPr>
          <p:cNvSpPr/>
          <p:nvPr/>
        </p:nvSpPr>
        <p:spPr>
          <a:xfrm>
            <a:off x="301204" y="1439244"/>
            <a:ext cx="3476302" cy="990188"/>
          </a:xfrm>
          <a:prstGeom prst="rect">
            <a:avLst/>
          </a:prstGeom>
          <a:solidFill>
            <a:srgbClr val="BEE1F1">
              <a:alpha val="30000"/>
            </a:srgbClr>
          </a:solidFill>
          <a:ln>
            <a:noFill/>
          </a:ln>
        </p:spPr>
        <p:txBody>
          <a:bodyPr spcFirstLastPara="1" wrap="square" lIns="91425" tIns="45700" rIns="91425" bIns="45700" anchor="ctr" anchorCtr="0">
            <a:noAutofit/>
          </a:bodyPr>
          <a:lstStyle/>
          <a:p>
            <a:pPr algn="ctr">
              <a:buSzPts val="1800"/>
            </a:pPr>
            <a:endParaRPr sz="1100">
              <a:solidFill>
                <a:schemeClr val="lt1"/>
              </a:solidFill>
              <a:latin typeface="Calibri"/>
              <a:cs typeface="Calibri"/>
              <a:sym typeface="Calibri"/>
            </a:endParaRPr>
          </a:p>
        </p:txBody>
      </p:sp>
      <p:sp>
        <p:nvSpPr>
          <p:cNvPr id="39" name="Google Shape;323;p10">
            <a:extLst>
              <a:ext uri="{FF2B5EF4-FFF2-40B4-BE49-F238E27FC236}">
                <a16:creationId xmlns:a16="http://schemas.microsoft.com/office/drawing/2014/main" id="{4125DF60-1883-4263-AB00-AB66554C87AB}"/>
              </a:ext>
            </a:extLst>
          </p:cNvPr>
          <p:cNvSpPr txBox="1"/>
          <p:nvPr/>
        </p:nvSpPr>
        <p:spPr>
          <a:xfrm>
            <a:off x="391368" y="1370797"/>
            <a:ext cx="3032674" cy="1061789"/>
          </a:xfrm>
          <a:prstGeom prst="rect">
            <a:avLst/>
          </a:prstGeom>
          <a:noFill/>
          <a:ln>
            <a:noFill/>
          </a:ln>
        </p:spPr>
        <p:txBody>
          <a:bodyPr spcFirstLastPara="1" wrap="square" lIns="91425" tIns="45700" rIns="91425" bIns="45700" anchor="t" anchorCtr="0">
            <a:spAutoFit/>
          </a:bodyPr>
          <a:lstStyle/>
          <a:p>
            <a:pPr>
              <a:lnSpc>
                <a:spcPct val="150000"/>
              </a:lnSpc>
              <a:buSzPts val="1800"/>
            </a:pPr>
            <a:r>
              <a:rPr lang="en-US" b="1" spc="-50" dirty="0">
                <a:solidFill>
                  <a:srgbClr val="0A5F9E"/>
                </a:solidFill>
                <a:latin typeface="+mn-lt"/>
                <a:cs typeface="Calibri"/>
                <a:sym typeface="Calibri"/>
              </a:rPr>
              <a:t>Calculation</a:t>
            </a:r>
            <a:endParaRPr b="1" spc="-50" dirty="0">
              <a:solidFill>
                <a:srgbClr val="0A5F9E"/>
              </a:solidFill>
              <a:latin typeface="+mn-lt"/>
              <a:cs typeface="Calibri"/>
              <a:sym typeface="Calibri"/>
            </a:endParaRPr>
          </a:p>
          <a:p>
            <a:pPr>
              <a:lnSpc>
                <a:spcPct val="150000"/>
              </a:lnSpc>
              <a:buSzPts val="1800"/>
            </a:pPr>
            <a:r>
              <a:rPr lang="en-US" spc="-50" dirty="0">
                <a:solidFill>
                  <a:srgbClr val="0A5F9E"/>
                </a:solidFill>
                <a:latin typeface="+mn-lt"/>
                <a:cs typeface="Calibri"/>
                <a:sym typeface="Calibri"/>
              </a:rPr>
              <a:t>1 Bottle - for 3 years</a:t>
            </a:r>
            <a:endParaRPr spc="-50" dirty="0">
              <a:solidFill>
                <a:srgbClr val="0A5F9E"/>
              </a:solidFill>
              <a:latin typeface="+mn-lt"/>
              <a:cs typeface="Calibri"/>
              <a:sym typeface="Calibri"/>
            </a:endParaRPr>
          </a:p>
          <a:p>
            <a:pPr>
              <a:lnSpc>
                <a:spcPct val="150000"/>
              </a:lnSpc>
              <a:buSzPts val="1800"/>
            </a:pPr>
            <a:r>
              <a:rPr lang="en-US" spc="-50" dirty="0">
                <a:solidFill>
                  <a:srgbClr val="0A5F9E"/>
                </a:solidFill>
                <a:latin typeface="+mn-lt"/>
                <a:cs typeface="Calibri"/>
                <a:sym typeface="Calibri"/>
              </a:rPr>
              <a:t>Capsules - #40 p.a. and bottle</a:t>
            </a:r>
            <a:endParaRPr spc="-50" dirty="0">
              <a:solidFill>
                <a:srgbClr val="0A5F9E"/>
              </a:solidFill>
              <a:latin typeface="+mn-lt"/>
              <a:cs typeface="Calibri"/>
              <a:sym typeface="Calibri"/>
            </a:endParaRPr>
          </a:p>
        </p:txBody>
      </p:sp>
      <p:sp>
        <p:nvSpPr>
          <p:cNvPr id="40" name="Google Shape;324;p10">
            <a:extLst>
              <a:ext uri="{FF2B5EF4-FFF2-40B4-BE49-F238E27FC236}">
                <a16:creationId xmlns:a16="http://schemas.microsoft.com/office/drawing/2014/main" id="{C3F0671D-056D-4FB9-B714-575CA55305E9}"/>
              </a:ext>
            </a:extLst>
          </p:cNvPr>
          <p:cNvSpPr/>
          <p:nvPr/>
        </p:nvSpPr>
        <p:spPr>
          <a:xfrm>
            <a:off x="290742" y="2706101"/>
            <a:ext cx="3466514" cy="990188"/>
          </a:xfrm>
          <a:prstGeom prst="rect">
            <a:avLst/>
          </a:prstGeom>
          <a:solidFill>
            <a:srgbClr val="BEE1F1">
              <a:alpha val="3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100" b="0" i="0" u="none" strike="noStrike" cap="none">
              <a:solidFill>
                <a:schemeClr val="lt1"/>
              </a:solidFill>
              <a:latin typeface="Calibri"/>
              <a:ea typeface="Calibri"/>
              <a:cs typeface="Calibri"/>
              <a:sym typeface="Calibri"/>
            </a:endParaRPr>
          </a:p>
        </p:txBody>
      </p:sp>
      <p:sp>
        <p:nvSpPr>
          <p:cNvPr id="47" name="Google Shape;331;p10">
            <a:extLst>
              <a:ext uri="{FF2B5EF4-FFF2-40B4-BE49-F238E27FC236}">
                <a16:creationId xmlns:a16="http://schemas.microsoft.com/office/drawing/2014/main" id="{AE5BE112-4322-42D2-9BDB-7B460F341DD6}"/>
              </a:ext>
            </a:extLst>
          </p:cNvPr>
          <p:cNvSpPr txBox="1"/>
          <p:nvPr/>
        </p:nvSpPr>
        <p:spPr>
          <a:xfrm>
            <a:off x="4996808" y="4050374"/>
            <a:ext cx="3695779"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200" b="0" i="0" u="none" strike="noStrike" cap="none" dirty="0">
                <a:solidFill>
                  <a:srgbClr val="0A5F9E"/>
                </a:solidFill>
                <a:latin typeface="+mn-lt"/>
                <a:ea typeface="Calibri"/>
                <a:cs typeface="Calibri"/>
                <a:sym typeface="Calibri"/>
              </a:rPr>
              <a:t>Year</a:t>
            </a:r>
            <a:endParaRPr sz="1000" b="0" i="0" u="none" strike="noStrike" cap="none" dirty="0">
              <a:solidFill>
                <a:srgbClr val="0A5F9E"/>
              </a:solidFill>
              <a:latin typeface="+mn-lt"/>
              <a:ea typeface="Calibri"/>
              <a:cs typeface="Calibri"/>
              <a:sym typeface="Calibri"/>
            </a:endParaRPr>
          </a:p>
        </p:txBody>
      </p:sp>
      <p:sp>
        <p:nvSpPr>
          <p:cNvPr id="48" name="Google Shape;332;p10">
            <a:extLst>
              <a:ext uri="{FF2B5EF4-FFF2-40B4-BE49-F238E27FC236}">
                <a16:creationId xmlns:a16="http://schemas.microsoft.com/office/drawing/2014/main" id="{2C554595-23AB-473D-AA34-84938F59FBA7}"/>
              </a:ext>
            </a:extLst>
          </p:cNvPr>
          <p:cNvSpPr txBox="1"/>
          <p:nvPr/>
        </p:nvSpPr>
        <p:spPr>
          <a:xfrm rot="16200000">
            <a:off x="3169505" y="2310412"/>
            <a:ext cx="2229729" cy="28723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200" b="0" i="0" u="none" strike="noStrike" cap="none" dirty="0">
                <a:solidFill>
                  <a:srgbClr val="0A5F9E"/>
                </a:solidFill>
                <a:latin typeface="+mn-lt"/>
                <a:ea typeface="Calibri"/>
                <a:cs typeface="Calibri"/>
                <a:sym typeface="Calibri"/>
              </a:rPr>
              <a:t>Net. Sales [M CHF]</a:t>
            </a:r>
            <a:endParaRPr sz="1000" b="0" i="0" u="none" strike="noStrike" cap="none" dirty="0">
              <a:solidFill>
                <a:srgbClr val="0A5F9E"/>
              </a:solidFill>
              <a:latin typeface="+mn-lt"/>
              <a:ea typeface="Calibri"/>
              <a:cs typeface="Calibri"/>
              <a:sym typeface="Calibri"/>
            </a:endParaRPr>
          </a:p>
        </p:txBody>
      </p:sp>
      <p:sp>
        <p:nvSpPr>
          <p:cNvPr id="49" name="Google Shape;333;p10">
            <a:extLst>
              <a:ext uri="{FF2B5EF4-FFF2-40B4-BE49-F238E27FC236}">
                <a16:creationId xmlns:a16="http://schemas.microsoft.com/office/drawing/2014/main" id="{DCDD7D0B-0B30-41B6-A806-BA5A94DAD7B1}"/>
              </a:ext>
            </a:extLst>
          </p:cNvPr>
          <p:cNvSpPr txBox="1"/>
          <p:nvPr/>
        </p:nvSpPr>
        <p:spPr>
          <a:xfrm>
            <a:off x="270396" y="864493"/>
            <a:ext cx="3054738"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800" b="1" i="0" u="none" strike="noStrike" cap="none" dirty="0">
                <a:solidFill>
                  <a:srgbClr val="0A5F9E"/>
                </a:solidFill>
                <a:latin typeface="+mn-lt"/>
                <a:ea typeface="Calibri"/>
                <a:cs typeface="Calibri"/>
                <a:sym typeface="Calibri"/>
              </a:rPr>
              <a:t>Assumptions</a:t>
            </a:r>
            <a:endParaRPr b="1" i="0" u="none" strike="noStrike" cap="none" dirty="0">
              <a:solidFill>
                <a:srgbClr val="0A5F9E"/>
              </a:solidFill>
              <a:latin typeface="+mn-lt"/>
              <a:ea typeface="Calibri"/>
              <a:cs typeface="Calibri"/>
              <a:sym typeface="Calibri"/>
            </a:endParaRPr>
          </a:p>
        </p:txBody>
      </p:sp>
      <p:grpSp>
        <p:nvGrpSpPr>
          <p:cNvPr id="62" name="Gruppieren 61">
            <a:extLst>
              <a:ext uri="{FF2B5EF4-FFF2-40B4-BE49-F238E27FC236}">
                <a16:creationId xmlns:a16="http://schemas.microsoft.com/office/drawing/2014/main" id="{DA365A4B-C05C-46BC-8568-476E3083A53B}"/>
              </a:ext>
            </a:extLst>
          </p:cNvPr>
          <p:cNvGrpSpPr/>
          <p:nvPr/>
        </p:nvGrpSpPr>
        <p:grpSpPr>
          <a:xfrm>
            <a:off x="326599" y="1282564"/>
            <a:ext cx="1324246" cy="45719"/>
            <a:chOff x="0" y="48648"/>
            <a:chExt cx="3065374" cy="433470"/>
          </a:xfrm>
          <a:solidFill>
            <a:srgbClr val="FFECB2"/>
          </a:solidFill>
        </p:grpSpPr>
        <p:sp>
          <p:nvSpPr>
            <p:cNvPr id="63" name="Flussdiagramm: Verzögerung 62">
              <a:extLst>
                <a:ext uri="{FF2B5EF4-FFF2-40B4-BE49-F238E27FC236}">
                  <a16:creationId xmlns:a16="http://schemas.microsoft.com/office/drawing/2014/main" id="{9A31BC7C-8841-4864-A61C-E48B52A23FFF}"/>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70" name="Rechteck 69">
              <a:extLst>
                <a:ext uri="{FF2B5EF4-FFF2-40B4-BE49-F238E27FC236}">
                  <a16:creationId xmlns:a16="http://schemas.microsoft.com/office/drawing/2014/main" id="{6E32F49B-434C-446C-909B-82E2993C29E5}"/>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73" name="Google Shape;323;p10">
            <a:extLst>
              <a:ext uri="{FF2B5EF4-FFF2-40B4-BE49-F238E27FC236}">
                <a16:creationId xmlns:a16="http://schemas.microsoft.com/office/drawing/2014/main" id="{FACC771B-83FD-424E-8C25-1EC8CF962A02}"/>
              </a:ext>
            </a:extLst>
          </p:cNvPr>
          <p:cNvSpPr txBox="1"/>
          <p:nvPr/>
        </p:nvSpPr>
        <p:spPr>
          <a:xfrm>
            <a:off x="316137" y="2634892"/>
            <a:ext cx="3032674" cy="1061789"/>
          </a:xfrm>
          <a:prstGeom prst="rect">
            <a:avLst/>
          </a:prstGeom>
          <a:noFill/>
          <a:ln>
            <a:noFill/>
          </a:ln>
        </p:spPr>
        <p:txBody>
          <a:bodyPr spcFirstLastPara="1" wrap="square" lIns="91425" tIns="45700" rIns="91425" bIns="45700" anchor="t" anchorCtr="0">
            <a:spAutoFit/>
          </a:bodyPr>
          <a:lstStyle/>
          <a:p>
            <a:pPr>
              <a:lnSpc>
                <a:spcPct val="150000"/>
              </a:lnSpc>
              <a:buSzPts val="1800"/>
            </a:pPr>
            <a:r>
              <a:rPr lang="en-US" b="1" spc="-50" dirty="0">
                <a:solidFill>
                  <a:srgbClr val="0A5F9E"/>
                </a:solidFill>
                <a:latin typeface="+mn-lt"/>
                <a:cs typeface="Calibri"/>
                <a:sym typeface="Calibri"/>
              </a:rPr>
              <a:t>Goal</a:t>
            </a:r>
            <a:endParaRPr b="1" spc="-50" dirty="0">
              <a:solidFill>
                <a:srgbClr val="0A5F9E"/>
              </a:solidFill>
              <a:latin typeface="+mn-lt"/>
              <a:cs typeface="Calibri"/>
              <a:sym typeface="Calibri"/>
            </a:endParaRPr>
          </a:p>
          <a:p>
            <a:pPr>
              <a:lnSpc>
                <a:spcPct val="150000"/>
              </a:lnSpc>
              <a:buSzPts val="1800"/>
            </a:pPr>
            <a:r>
              <a:rPr lang="de-CH" spc="-50" dirty="0">
                <a:solidFill>
                  <a:srgbClr val="0A5F9E"/>
                </a:solidFill>
                <a:latin typeface="+mn-lt"/>
                <a:cs typeface="Calibri"/>
                <a:sym typeface="Calibri"/>
              </a:rPr>
              <a:t>2022 – </a:t>
            </a:r>
            <a:r>
              <a:rPr lang="en-US" spc="-50" dirty="0">
                <a:solidFill>
                  <a:srgbClr val="0A5F9E"/>
                </a:solidFill>
                <a:latin typeface="+mn-lt"/>
                <a:cs typeface="Calibri"/>
                <a:sym typeface="Calibri"/>
              </a:rPr>
              <a:t>4’000 sold bottles</a:t>
            </a:r>
          </a:p>
          <a:p>
            <a:pPr>
              <a:lnSpc>
                <a:spcPct val="150000"/>
              </a:lnSpc>
              <a:buSzPts val="1800"/>
            </a:pPr>
            <a:r>
              <a:rPr lang="en-US" spc="-50" dirty="0">
                <a:solidFill>
                  <a:srgbClr val="0A5F9E"/>
                </a:solidFill>
                <a:latin typeface="+mn-lt"/>
                <a:cs typeface="Calibri"/>
                <a:sym typeface="Calibri"/>
              </a:rPr>
              <a:t>2026 – 930’000 sold bottles</a:t>
            </a:r>
            <a:endParaRPr spc="-50" dirty="0">
              <a:solidFill>
                <a:srgbClr val="0A5F9E"/>
              </a:solidFill>
              <a:latin typeface="+mn-lt"/>
              <a:cs typeface="Calibri"/>
              <a:sym typeface="Calibri"/>
            </a:endParaRPr>
          </a:p>
        </p:txBody>
      </p:sp>
      <p:sp>
        <p:nvSpPr>
          <p:cNvPr id="74" name="Google Shape;322;p10">
            <a:extLst>
              <a:ext uri="{FF2B5EF4-FFF2-40B4-BE49-F238E27FC236}">
                <a16:creationId xmlns:a16="http://schemas.microsoft.com/office/drawing/2014/main" id="{0D0D8654-893C-496A-9C8A-CA6C63829E0E}"/>
              </a:ext>
            </a:extLst>
          </p:cNvPr>
          <p:cNvSpPr/>
          <p:nvPr/>
        </p:nvSpPr>
        <p:spPr>
          <a:xfrm>
            <a:off x="290742" y="3950730"/>
            <a:ext cx="4433684" cy="990188"/>
          </a:xfrm>
          <a:prstGeom prst="rect">
            <a:avLst/>
          </a:prstGeom>
          <a:solidFill>
            <a:srgbClr val="BEE1F1">
              <a:alpha val="30000"/>
            </a:srgbClr>
          </a:solidFill>
          <a:ln>
            <a:noFill/>
          </a:ln>
        </p:spPr>
        <p:txBody>
          <a:bodyPr spcFirstLastPara="1" wrap="square" lIns="91425" tIns="45700" rIns="91425" bIns="45700" anchor="ctr" anchorCtr="0">
            <a:noAutofit/>
          </a:bodyPr>
          <a:lstStyle/>
          <a:p>
            <a:pPr algn="ctr">
              <a:buSzPts val="1800"/>
            </a:pPr>
            <a:endParaRPr sz="1100">
              <a:solidFill>
                <a:schemeClr val="lt1"/>
              </a:solidFill>
              <a:latin typeface="Calibri"/>
              <a:cs typeface="Calibri"/>
              <a:sym typeface="Calibri"/>
            </a:endParaRPr>
          </a:p>
        </p:txBody>
      </p:sp>
      <p:sp>
        <p:nvSpPr>
          <p:cNvPr id="75" name="Google Shape;323;p10">
            <a:extLst>
              <a:ext uri="{FF2B5EF4-FFF2-40B4-BE49-F238E27FC236}">
                <a16:creationId xmlns:a16="http://schemas.microsoft.com/office/drawing/2014/main" id="{975C025B-769E-4412-953E-EF1C81D8338A}"/>
              </a:ext>
            </a:extLst>
          </p:cNvPr>
          <p:cNvSpPr txBox="1"/>
          <p:nvPr/>
        </p:nvSpPr>
        <p:spPr>
          <a:xfrm>
            <a:off x="380906" y="3882283"/>
            <a:ext cx="6842056" cy="1061789"/>
          </a:xfrm>
          <a:prstGeom prst="rect">
            <a:avLst/>
          </a:prstGeom>
          <a:noFill/>
          <a:ln>
            <a:noFill/>
          </a:ln>
        </p:spPr>
        <p:txBody>
          <a:bodyPr spcFirstLastPara="1" wrap="square" lIns="91425" tIns="45700" rIns="91425" bIns="45700" anchor="t" anchorCtr="0">
            <a:spAutoFit/>
          </a:bodyPr>
          <a:lstStyle/>
          <a:p>
            <a:pPr>
              <a:lnSpc>
                <a:spcPct val="150000"/>
              </a:lnSpc>
              <a:buSzPts val="1800"/>
            </a:pPr>
            <a:r>
              <a:rPr lang="de-CH" b="1" spc="-50" dirty="0">
                <a:solidFill>
                  <a:srgbClr val="0A5F9E"/>
                </a:solidFill>
                <a:latin typeface="+mn-lt"/>
                <a:cs typeface="Calibri"/>
                <a:sym typeface="Calibri"/>
              </a:rPr>
              <a:t>Retention:</a:t>
            </a:r>
          </a:p>
          <a:p>
            <a:pPr>
              <a:lnSpc>
                <a:spcPct val="150000"/>
              </a:lnSpc>
              <a:buSzPts val="1800"/>
            </a:pPr>
            <a:r>
              <a:rPr lang="en-US" spc="-50" dirty="0">
                <a:solidFill>
                  <a:srgbClr val="0A5F9E"/>
                </a:solidFill>
                <a:latin typeface="+mn-lt"/>
                <a:cs typeface="Calibri"/>
              </a:rPr>
              <a:t>After 3 years </a:t>
            </a:r>
            <a:r>
              <a:rPr lang="en-US" b="1" spc="-50" dirty="0">
                <a:solidFill>
                  <a:srgbClr val="0A5F9E"/>
                </a:solidFill>
                <a:latin typeface="+mn-lt"/>
                <a:cs typeface="Calibri"/>
              </a:rPr>
              <a:t>70%</a:t>
            </a:r>
            <a:r>
              <a:rPr lang="en-US" spc="-50" dirty="0">
                <a:solidFill>
                  <a:srgbClr val="0A5F9E"/>
                </a:solidFill>
                <a:latin typeface="+mn-lt"/>
                <a:cs typeface="Calibri"/>
              </a:rPr>
              <a:t> of the clients buy a new bottle. </a:t>
            </a:r>
            <a:br>
              <a:rPr lang="en-US" spc="-50" dirty="0">
                <a:solidFill>
                  <a:srgbClr val="0A5F9E"/>
                </a:solidFill>
                <a:latin typeface="+mn-lt"/>
                <a:cs typeface="Calibri"/>
              </a:rPr>
            </a:br>
            <a:r>
              <a:rPr lang="en-US" spc="-50" dirty="0">
                <a:solidFill>
                  <a:srgbClr val="0A5F9E"/>
                </a:solidFill>
                <a:latin typeface="+mn-lt"/>
                <a:cs typeface="Calibri"/>
              </a:rPr>
              <a:t>The rest (30%) does not continue with potiio's products.</a:t>
            </a:r>
            <a:endParaRPr lang="en-US" sz="1800" b="0" i="0" u="none" strike="noStrike" baseline="0" dirty="0">
              <a:solidFill>
                <a:srgbClr val="000000"/>
              </a:solidFill>
              <a:latin typeface="Calibri" panose="020F0502020204030204" pitchFamily="34" charset="0"/>
            </a:endParaRPr>
          </a:p>
        </p:txBody>
      </p:sp>
      <p:sp>
        <p:nvSpPr>
          <p:cNvPr id="42" name="Google Shape;326;p10">
            <a:extLst>
              <a:ext uri="{FF2B5EF4-FFF2-40B4-BE49-F238E27FC236}">
                <a16:creationId xmlns:a16="http://schemas.microsoft.com/office/drawing/2014/main" id="{2AED9B55-2034-46DF-B0A2-2E08783BFDEE}"/>
              </a:ext>
            </a:extLst>
          </p:cNvPr>
          <p:cNvSpPr txBox="1"/>
          <p:nvPr/>
        </p:nvSpPr>
        <p:spPr>
          <a:xfrm>
            <a:off x="5922347" y="1769356"/>
            <a:ext cx="2043124" cy="253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050" b="1" i="0" u="none" strike="noStrike" cap="none" dirty="0">
                <a:solidFill>
                  <a:srgbClr val="006E9B"/>
                </a:solidFill>
                <a:latin typeface="Calibri"/>
                <a:ea typeface="Calibri"/>
                <a:cs typeface="Calibri"/>
                <a:sym typeface="Calibri"/>
              </a:rPr>
              <a:t>   </a:t>
            </a:r>
            <a:r>
              <a:rPr lang="en-US" sz="1000" b="1" i="0" u="none" strike="noStrike" cap="none" dirty="0">
                <a:solidFill>
                  <a:srgbClr val="0A5F9E"/>
                </a:solidFill>
                <a:latin typeface="+mn-lt"/>
                <a:ea typeface="Calibri"/>
                <a:cs typeface="Calibri"/>
                <a:sym typeface="Calibri"/>
              </a:rPr>
              <a:t>CH        D-A-CH</a:t>
            </a:r>
            <a:endParaRPr sz="1000" b="1" i="0" u="none" strike="noStrike" cap="none" dirty="0">
              <a:solidFill>
                <a:srgbClr val="0A5F9E"/>
              </a:solidFill>
              <a:latin typeface="+mn-lt"/>
              <a:ea typeface="Calibri"/>
              <a:cs typeface="Calibri"/>
              <a:sym typeface="Calibri"/>
            </a:endParaRPr>
          </a:p>
        </p:txBody>
      </p:sp>
      <p:graphicFrame>
        <p:nvGraphicFramePr>
          <p:cNvPr id="24" name="Diagramm 23">
            <a:extLst>
              <a:ext uri="{FF2B5EF4-FFF2-40B4-BE49-F238E27FC236}">
                <a16:creationId xmlns:a16="http://schemas.microsoft.com/office/drawing/2014/main" id="{FC2B7F8E-3702-450F-9C79-508EC9442FFF}"/>
              </a:ext>
            </a:extLst>
          </p:cNvPr>
          <p:cNvGraphicFramePr>
            <a:graphicFrameLocks/>
          </p:cNvGraphicFramePr>
          <p:nvPr>
            <p:extLst>
              <p:ext uri="{D42A27DB-BD31-4B8C-83A1-F6EECF244321}">
                <p14:modId xmlns:p14="http://schemas.microsoft.com/office/powerpoint/2010/main" val="4216082940"/>
              </p:ext>
            </p:extLst>
          </p:nvPr>
        </p:nvGraphicFramePr>
        <p:xfrm>
          <a:off x="4537006" y="586145"/>
          <a:ext cx="5066507" cy="3430006"/>
        </p:xfrm>
        <a:graphic>
          <a:graphicData uri="http://schemas.openxmlformats.org/drawingml/2006/chart">
            <c:chart xmlns:c="http://schemas.openxmlformats.org/drawingml/2006/chart" xmlns:r="http://schemas.openxmlformats.org/officeDocument/2006/relationships" r:id="rId3"/>
          </a:graphicData>
        </a:graphic>
      </p:graphicFrame>
      <p:sp>
        <p:nvSpPr>
          <p:cNvPr id="3" name="Titel 2">
            <a:extLst>
              <a:ext uri="{FF2B5EF4-FFF2-40B4-BE49-F238E27FC236}">
                <a16:creationId xmlns:a16="http://schemas.microsoft.com/office/drawing/2014/main" id="{6616CDB1-45DA-4AA1-999A-23ADB02596B8}"/>
              </a:ext>
            </a:extLst>
          </p:cNvPr>
          <p:cNvSpPr>
            <a:spLocks noGrp="1"/>
          </p:cNvSpPr>
          <p:nvPr>
            <p:ph type="title"/>
          </p:nvPr>
        </p:nvSpPr>
        <p:spPr/>
        <p:txBody>
          <a:bodyPr/>
          <a:lstStyle/>
          <a:p>
            <a:r>
              <a:rPr lang="en-US" dirty="0"/>
              <a:t>Financial projection – 1M bottles in 5 years</a:t>
            </a:r>
          </a:p>
        </p:txBody>
      </p:sp>
    </p:spTree>
    <p:extLst>
      <p:ext uri="{BB962C8B-B14F-4D97-AF65-F5344CB8AC3E}">
        <p14:creationId xmlns:p14="http://schemas.microsoft.com/office/powerpoint/2010/main" val="923165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graphicFrame>
        <p:nvGraphicFramePr>
          <p:cNvPr id="42" name="Diagramm 41">
            <a:extLst>
              <a:ext uri="{FF2B5EF4-FFF2-40B4-BE49-F238E27FC236}">
                <a16:creationId xmlns:a16="http://schemas.microsoft.com/office/drawing/2014/main" id="{2356E6E5-EC78-43D8-B1FB-D5207A055A8F}"/>
              </a:ext>
            </a:extLst>
          </p:cNvPr>
          <p:cNvGraphicFramePr>
            <a:graphicFrameLocks/>
          </p:cNvGraphicFramePr>
          <p:nvPr>
            <p:extLst>
              <p:ext uri="{D42A27DB-BD31-4B8C-83A1-F6EECF244321}">
                <p14:modId xmlns:p14="http://schemas.microsoft.com/office/powerpoint/2010/main" val="2742406685"/>
              </p:ext>
            </p:extLst>
          </p:nvPr>
        </p:nvGraphicFramePr>
        <p:xfrm>
          <a:off x="194981" y="348158"/>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3" name="Diagramm 42">
            <a:extLst>
              <a:ext uri="{FF2B5EF4-FFF2-40B4-BE49-F238E27FC236}">
                <a16:creationId xmlns:a16="http://schemas.microsoft.com/office/drawing/2014/main" id="{2356E6E5-EC78-43D8-B1FB-D5207A055A8F}"/>
              </a:ext>
            </a:extLst>
          </p:cNvPr>
          <p:cNvGraphicFramePr>
            <a:graphicFrameLocks/>
          </p:cNvGraphicFramePr>
          <p:nvPr>
            <p:extLst>
              <p:ext uri="{D42A27DB-BD31-4B8C-83A1-F6EECF244321}">
                <p14:modId xmlns:p14="http://schemas.microsoft.com/office/powerpoint/2010/main" val="2417964971"/>
              </p:ext>
            </p:extLst>
          </p:nvPr>
        </p:nvGraphicFramePr>
        <p:xfrm>
          <a:off x="3460744" y="486227"/>
          <a:ext cx="6052339" cy="42452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1" name="Diagramm 40">
            <a:extLst>
              <a:ext uri="{FF2B5EF4-FFF2-40B4-BE49-F238E27FC236}">
                <a16:creationId xmlns:a16="http://schemas.microsoft.com/office/drawing/2014/main" id="{6C0C92B8-69CD-4E35-8B01-AE41C338F701}"/>
              </a:ext>
            </a:extLst>
          </p:cNvPr>
          <p:cNvGraphicFramePr>
            <a:graphicFrameLocks/>
          </p:cNvGraphicFramePr>
          <p:nvPr>
            <p:extLst>
              <p:ext uri="{D42A27DB-BD31-4B8C-83A1-F6EECF244321}">
                <p14:modId xmlns:p14="http://schemas.microsoft.com/office/powerpoint/2010/main" val="4161837465"/>
              </p:ext>
            </p:extLst>
          </p:nvPr>
        </p:nvGraphicFramePr>
        <p:xfrm>
          <a:off x="3123396" y="494810"/>
          <a:ext cx="6540356" cy="4259551"/>
        </p:xfrm>
        <a:graphic>
          <a:graphicData uri="http://schemas.openxmlformats.org/drawingml/2006/chart">
            <c:chart xmlns:c="http://schemas.openxmlformats.org/drawingml/2006/chart" xmlns:r="http://schemas.openxmlformats.org/officeDocument/2006/relationships" r:id="rId5"/>
          </a:graphicData>
        </a:graphic>
      </p:graphicFrame>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34" name="Block Arc 11">
            <a:extLst>
              <a:ext uri="{FF2B5EF4-FFF2-40B4-BE49-F238E27FC236}">
                <a16:creationId xmlns:a16="http://schemas.microsoft.com/office/drawing/2014/main" id="{05941823-5A1A-46D8-9C9E-481BA2058CFB}"/>
              </a:ext>
            </a:extLst>
          </p:cNvPr>
          <p:cNvSpPr/>
          <p:nvPr/>
        </p:nvSpPr>
        <p:spPr>
          <a:xfrm>
            <a:off x="250048" y="95413"/>
            <a:ext cx="205599" cy="294365"/>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rgbClr val="2899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36" name="Google Shape;319;p10">
            <a:extLst>
              <a:ext uri="{FF2B5EF4-FFF2-40B4-BE49-F238E27FC236}">
                <a16:creationId xmlns:a16="http://schemas.microsoft.com/office/drawing/2014/main" id="{332E8DDC-AB18-4B06-B949-FA07696F6D07}"/>
              </a:ext>
            </a:extLst>
          </p:cNvPr>
          <p:cNvSpPr/>
          <p:nvPr/>
        </p:nvSpPr>
        <p:spPr>
          <a:xfrm>
            <a:off x="390736" y="3562850"/>
            <a:ext cx="2919340" cy="608704"/>
          </a:xfrm>
          <a:prstGeom prst="rect">
            <a:avLst/>
          </a:prstGeom>
          <a:solidFill>
            <a:srgbClr val="BEE1F1">
              <a:alpha val="30000"/>
            </a:srgbClr>
          </a:solidFill>
          <a:ln>
            <a:noFill/>
          </a:ln>
        </p:spPr>
        <p:txBody>
          <a:bodyPr spcFirstLastPara="1" wrap="square" lIns="91425" tIns="45700" rIns="91425" bIns="45700" anchor="ctr" anchorCtr="0">
            <a:noAutofit/>
          </a:bodyPr>
          <a:lstStyle/>
          <a:p>
            <a:pPr algn="ctr">
              <a:buSzPts val="1800"/>
            </a:pPr>
            <a:endParaRPr sz="1100">
              <a:solidFill>
                <a:schemeClr val="lt1"/>
              </a:solidFill>
              <a:latin typeface="Calibri"/>
              <a:cs typeface="Calibri"/>
              <a:sym typeface="Calibri"/>
            </a:endParaRPr>
          </a:p>
        </p:txBody>
      </p:sp>
      <p:sp>
        <p:nvSpPr>
          <p:cNvPr id="37" name="Google Shape;320;p10">
            <a:extLst>
              <a:ext uri="{FF2B5EF4-FFF2-40B4-BE49-F238E27FC236}">
                <a16:creationId xmlns:a16="http://schemas.microsoft.com/office/drawing/2014/main" id="{333A895C-0AAB-43D1-96D5-B01833B21545}"/>
              </a:ext>
            </a:extLst>
          </p:cNvPr>
          <p:cNvSpPr txBox="1"/>
          <p:nvPr/>
        </p:nvSpPr>
        <p:spPr>
          <a:xfrm>
            <a:off x="498589" y="3662715"/>
            <a:ext cx="2615398" cy="41545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800"/>
              <a:buFont typeface="Arial"/>
              <a:buNone/>
            </a:pPr>
            <a:r>
              <a:rPr lang="en-US" b="1" i="0" u="none" strike="noStrike" cap="none" spc="-50" dirty="0">
                <a:solidFill>
                  <a:srgbClr val="0A5F9E"/>
                </a:solidFill>
                <a:latin typeface="+mn-lt"/>
                <a:ea typeface="Calibri"/>
                <a:cs typeface="Calibri"/>
                <a:sym typeface="Calibri"/>
              </a:rPr>
              <a:t>Pre-Valuation</a:t>
            </a:r>
            <a:r>
              <a:rPr lang="en-US" b="0" i="0" u="none" strike="noStrike" cap="none" spc="-50" dirty="0">
                <a:solidFill>
                  <a:srgbClr val="0A5F9E"/>
                </a:solidFill>
                <a:latin typeface="+mn-lt"/>
                <a:ea typeface="Calibri"/>
                <a:cs typeface="Calibri"/>
                <a:sym typeface="Calibri"/>
              </a:rPr>
              <a:t> CHF 3M to 4M</a:t>
            </a:r>
            <a:endParaRPr lang="en-US" sz="1100" b="0" i="0" u="none" strike="noStrike" cap="none" spc="-50" dirty="0">
              <a:solidFill>
                <a:srgbClr val="0A5F9E"/>
              </a:solidFill>
              <a:latin typeface="+mn-lt"/>
              <a:ea typeface="Calibri"/>
              <a:cs typeface="Calibri"/>
              <a:sym typeface="Calibri"/>
            </a:endParaRPr>
          </a:p>
        </p:txBody>
      </p:sp>
      <p:sp>
        <p:nvSpPr>
          <p:cNvPr id="38" name="Google Shape;322;p10">
            <a:extLst>
              <a:ext uri="{FF2B5EF4-FFF2-40B4-BE49-F238E27FC236}">
                <a16:creationId xmlns:a16="http://schemas.microsoft.com/office/drawing/2014/main" id="{4574F4BA-9011-4278-AB7A-581AFFED8D8A}"/>
              </a:ext>
            </a:extLst>
          </p:cNvPr>
          <p:cNvSpPr/>
          <p:nvPr/>
        </p:nvSpPr>
        <p:spPr>
          <a:xfrm>
            <a:off x="380433" y="2434776"/>
            <a:ext cx="2929643" cy="990188"/>
          </a:xfrm>
          <a:prstGeom prst="rect">
            <a:avLst/>
          </a:prstGeom>
          <a:solidFill>
            <a:srgbClr val="BEE1F1">
              <a:alpha val="30000"/>
            </a:srgbClr>
          </a:solidFill>
          <a:ln>
            <a:noFill/>
          </a:ln>
        </p:spPr>
        <p:txBody>
          <a:bodyPr spcFirstLastPara="1" wrap="square" lIns="91425" tIns="45700" rIns="91425" bIns="45700" anchor="ctr" anchorCtr="0">
            <a:noAutofit/>
          </a:bodyPr>
          <a:lstStyle/>
          <a:p>
            <a:pPr algn="ctr">
              <a:buSzPts val="1800"/>
            </a:pPr>
            <a:endParaRPr sz="1100">
              <a:solidFill>
                <a:schemeClr val="lt1"/>
              </a:solidFill>
              <a:latin typeface="Calibri"/>
              <a:cs typeface="Calibri"/>
              <a:sym typeface="Calibri"/>
            </a:endParaRPr>
          </a:p>
        </p:txBody>
      </p:sp>
      <p:sp>
        <p:nvSpPr>
          <p:cNvPr id="39" name="Google Shape;323;p10">
            <a:extLst>
              <a:ext uri="{FF2B5EF4-FFF2-40B4-BE49-F238E27FC236}">
                <a16:creationId xmlns:a16="http://schemas.microsoft.com/office/drawing/2014/main" id="{4125DF60-1883-4263-AB00-AB66554C87AB}"/>
              </a:ext>
            </a:extLst>
          </p:cNvPr>
          <p:cNvSpPr txBox="1"/>
          <p:nvPr/>
        </p:nvSpPr>
        <p:spPr>
          <a:xfrm>
            <a:off x="478801" y="2357053"/>
            <a:ext cx="3032674" cy="1061789"/>
          </a:xfrm>
          <a:prstGeom prst="rect">
            <a:avLst/>
          </a:prstGeom>
          <a:noFill/>
          <a:ln>
            <a:noFill/>
          </a:ln>
        </p:spPr>
        <p:txBody>
          <a:bodyPr spcFirstLastPara="1" wrap="square" lIns="91425" tIns="45700" rIns="91425" bIns="45700" anchor="t" anchorCtr="0">
            <a:spAutoFit/>
          </a:bodyPr>
          <a:lstStyle/>
          <a:p>
            <a:pPr>
              <a:lnSpc>
                <a:spcPct val="150000"/>
              </a:lnSpc>
              <a:buSzPts val="1800"/>
            </a:pPr>
            <a:r>
              <a:rPr lang="en-US" b="1" spc="-50" dirty="0">
                <a:solidFill>
                  <a:srgbClr val="0A5F9E"/>
                </a:solidFill>
                <a:latin typeface="+mn-lt"/>
                <a:cs typeface="Calibri"/>
                <a:sym typeface="Calibri"/>
              </a:rPr>
              <a:t>Achieved milestones 2021</a:t>
            </a:r>
            <a:endParaRPr b="1" spc="-50" dirty="0">
              <a:solidFill>
                <a:srgbClr val="0A5F9E"/>
              </a:solidFill>
              <a:latin typeface="+mn-lt"/>
              <a:cs typeface="Calibri"/>
              <a:sym typeface="Calibri"/>
            </a:endParaRPr>
          </a:p>
          <a:p>
            <a:pPr>
              <a:lnSpc>
                <a:spcPct val="150000"/>
              </a:lnSpc>
              <a:buSzPts val="1800"/>
            </a:pPr>
            <a:r>
              <a:rPr lang="en-US" spc="-50" dirty="0">
                <a:solidFill>
                  <a:srgbClr val="0A5F9E"/>
                </a:solidFill>
                <a:latin typeface="+mn-lt"/>
                <a:cs typeface="Calibri"/>
                <a:sym typeface="Calibri"/>
              </a:rPr>
              <a:t>Innosuisse</a:t>
            </a:r>
            <a:r>
              <a:rPr lang="de-CH" spc="-50" dirty="0">
                <a:solidFill>
                  <a:srgbClr val="0A5F9E"/>
                </a:solidFill>
                <a:latin typeface="+mn-lt"/>
                <a:cs typeface="Calibri"/>
                <a:sym typeface="Calibri"/>
              </a:rPr>
              <a:t> </a:t>
            </a:r>
            <a:r>
              <a:rPr lang="en-US" spc="-50" dirty="0">
                <a:solidFill>
                  <a:srgbClr val="0A5F9E"/>
                </a:solidFill>
                <a:latin typeface="+mn-lt"/>
                <a:cs typeface="Calibri"/>
                <a:sym typeface="Calibri"/>
              </a:rPr>
              <a:t>grant</a:t>
            </a:r>
          </a:p>
          <a:p>
            <a:pPr>
              <a:lnSpc>
                <a:spcPct val="150000"/>
              </a:lnSpc>
              <a:buSzPts val="1800"/>
            </a:pPr>
            <a:r>
              <a:rPr lang="en-US" spc="-50" dirty="0">
                <a:solidFill>
                  <a:srgbClr val="0A5F9E"/>
                </a:solidFill>
                <a:latin typeface="+mn-lt"/>
                <a:cs typeface="Calibri"/>
                <a:sym typeface="Calibri"/>
              </a:rPr>
              <a:t>SATW grant</a:t>
            </a:r>
            <a:endParaRPr spc="-50" dirty="0">
              <a:solidFill>
                <a:srgbClr val="0A5F9E"/>
              </a:solidFill>
              <a:latin typeface="+mn-lt"/>
              <a:cs typeface="Calibri"/>
              <a:sym typeface="Calibri"/>
            </a:endParaRPr>
          </a:p>
        </p:txBody>
      </p:sp>
      <p:sp>
        <p:nvSpPr>
          <p:cNvPr id="40" name="Google Shape;324;p10">
            <a:extLst>
              <a:ext uri="{FF2B5EF4-FFF2-40B4-BE49-F238E27FC236}">
                <a16:creationId xmlns:a16="http://schemas.microsoft.com/office/drawing/2014/main" id="{C3F0671D-056D-4FB9-B714-575CA55305E9}"/>
              </a:ext>
            </a:extLst>
          </p:cNvPr>
          <p:cNvSpPr/>
          <p:nvPr/>
        </p:nvSpPr>
        <p:spPr>
          <a:xfrm>
            <a:off x="391193" y="1300580"/>
            <a:ext cx="2929643" cy="990188"/>
          </a:xfrm>
          <a:prstGeom prst="rect">
            <a:avLst/>
          </a:prstGeom>
          <a:solidFill>
            <a:srgbClr val="BEE1F1">
              <a:alpha val="3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100" b="0" i="0" u="none" strike="noStrike" cap="none">
              <a:solidFill>
                <a:schemeClr val="lt1"/>
              </a:solidFill>
              <a:latin typeface="Calibri"/>
              <a:ea typeface="Calibri"/>
              <a:cs typeface="Calibri"/>
              <a:sym typeface="Calibri"/>
            </a:endParaRPr>
          </a:p>
        </p:txBody>
      </p:sp>
      <p:sp>
        <p:nvSpPr>
          <p:cNvPr id="73" name="Google Shape;323;p10">
            <a:extLst>
              <a:ext uri="{FF2B5EF4-FFF2-40B4-BE49-F238E27FC236}">
                <a16:creationId xmlns:a16="http://schemas.microsoft.com/office/drawing/2014/main" id="{FACC771B-83FD-424E-8C25-1EC8CF962A02}"/>
              </a:ext>
            </a:extLst>
          </p:cNvPr>
          <p:cNvSpPr txBox="1"/>
          <p:nvPr/>
        </p:nvSpPr>
        <p:spPr>
          <a:xfrm>
            <a:off x="487263" y="1220903"/>
            <a:ext cx="3113539" cy="1061789"/>
          </a:xfrm>
          <a:prstGeom prst="rect">
            <a:avLst/>
          </a:prstGeom>
          <a:noFill/>
          <a:ln>
            <a:noFill/>
          </a:ln>
        </p:spPr>
        <p:txBody>
          <a:bodyPr spcFirstLastPara="1" wrap="square" lIns="91425" tIns="45700" rIns="91425" bIns="45700" anchor="t" anchorCtr="0">
            <a:spAutoFit/>
          </a:bodyPr>
          <a:lstStyle/>
          <a:p>
            <a:pPr>
              <a:lnSpc>
                <a:spcPct val="150000"/>
              </a:lnSpc>
              <a:buSzPts val="1800"/>
            </a:pPr>
            <a:r>
              <a:rPr lang="en-US" b="1" spc="-50" dirty="0">
                <a:solidFill>
                  <a:srgbClr val="0A5F9E"/>
                </a:solidFill>
                <a:latin typeface="+mn-lt"/>
                <a:cs typeface="Calibri"/>
                <a:sym typeface="Calibri"/>
              </a:rPr>
              <a:t>Goal for 2022</a:t>
            </a:r>
            <a:endParaRPr b="1" spc="-50" dirty="0">
              <a:solidFill>
                <a:srgbClr val="0A5F9E"/>
              </a:solidFill>
              <a:latin typeface="+mn-lt"/>
              <a:cs typeface="Calibri"/>
              <a:sym typeface="Calibri"/>
            </a:endParaRPr>
          </a:p>
          <a:p>
            <a:pPr>
              <a:lnSpc>
                <a:spcPct val="150000"/>
              </a:lnSpc>
              <a:buSzPts val="1800"/>
            </a:pPr>
            <a:r>
              <a:rPr lang="de-CH" spc="-50" dirty="0">
                <a:solidFill>
                  <a:srgbClr val="0A5F9E"/>
                </a:solidFill>
                <a:latin typeface="+mn-lt"/>
                <a:cs typeface="Calibri"/>
                <a:sym typeface="Calibri"/>
              </a:rPr>
              <a:t>Crowdfunding </a:t>
            </a:r>
            <a:endParaRPr spc="-50" dirty="0">
              <a:solidFill>
                <a:srgbClr val="0A5F9E"/>
              </a:solidFill>
              <a:latin typeface="+mn-lt"/>
              <a:cs typeface="Calibri"/>
              <a:sym typeface="Calibri"/>
            </a:endParaRPr>
          </a:p>
          <a:p>
            <a:pPr>
              <a:lnSpc>
                <a:spcPct val="150000"/>
              </a:lnSpc>
              <a:buSzPts val="1800"/>
            </a:pPr>
            <a:r>
              <a:rPr lang="en-US" spc="-50" dirty="0">
                <a:solidFill>
                  <a:srgbClr val="0A5F9E"/>
                </a:solidFill>
                <a:latin typeface="+mn-lt"/>
                <a:cs typeface="Calibri"/>
                <a:sym typeface="Calibri"/>
              </a:rPr>
              <a:t>Convertible Loans</a:t>
            </a:r>
            <a:endParaRPr spc="-50" dirty="0">
              <a:solidFill>
                <a:srgbClr val="0A5F9E"/>
              </a:solidFill>
              <a:latin typeface="+mn-lt"/>
              <a:cs typeface="Calibri"/>
              <a:sym typeface="Calibri"/>
            </a:endParaRPr>
          </a:p>
        </p:txBody>
      </p:sp>
      <p:sp>
        <p:nvSpPr>
          <p:cNvPr id="27" name="Google Shape;344;p11">
            <a:extLst>
              <a:ext uri="{FF2B5EF4-FFF2-40B4-BE49-F238E27FC236}">
                <a16:creationId xmlns:a16="http://schemas.microsoft.com/office/drawing/2014/main" id="{FA8A9F71-C63B-4769-B373-314BE472BCFB}"/>
              </a:ext>
            </a:extLst>
          </p:cNvPr>
          <p:cNvSpPr txBox="1"/>
          <p:nvPr/>
        </p:nvSpPr>
        <p:spPr>
          <a:xfrm>
            <a:off x="6999650" y="927774"/>
            <a:ext cx="2417104" cy="584735"/>
          </a:xfrm>
          <a:prstGeom prst="rect">
            <a:avLst/>
          </a:prstGeom>
          <a:noFill/>
          <a:ln>
            <a:noFill/>
          </a:ln>
        </p:spPr>
        <p:txBody>
          <a:bodyPr spcFirstLastPara="1" wrap="square" lIns="91425" tIns="45700" rIns="91425" bIns="45700" anchor="t" anchorCtr="0">
            <a:spAutoFit/>
          </a:bodyPr>
          <a:lstStyle/>
          <a:p>
            <a:pPr marL="0" indent="0" algn="ctr">
              <a:buSzPts val="2000"/>
              <a:buFont typeface="Arial"/>
              <a:buNone/>
            </a:pPr>
            <a:r>
              <a:rPr lang="en-US" sz="1600" b="1" spc="-50" dirty="0">
                <a:solidFill>
                  <a:srgbClr val="0A5F9E"/>
                </a:solidFill>
                <a:latin typeface="+mn-lt"/>
                <a:cs typeface="Calibri"/>
                <a:sym typeface="Calibri"/>
              </a:rPr>
              <a:t>Personnel </a:t>
            </a:r>
          </a:p>
          <a:p>
            <a:pPr marL="0" indent="0" algn="ctr">
              <a:buSzPts val="2000"/>
              <a:buFont typeface="Arial"/>
              <a:buNone/>
            </a:pPr>
            <a:r>
              <a:rPr lang="en-US" sz="1600" b="1" spc="-50" dirty="0">
                <a:solidFill>
                  <a:srgbClr val="0A5F9E"/>
                </a:solidFill>
                <a:latin typeface="+mn-lt"/>
                <a:cs typeface="Calibri"/>
                <a:sym typeface="Calibri"/>
              </a:rPr>
              <a:t>costs</a:t>
            </a:r>
            <a:endParaRPr sz="1600" b="1" spc="-50" dirty="0">
              <a:solidFill>
                <a:srgbClr val="0A5F9E"/>
              </a:solidFill>
              <a:latin typeface="+mn-lt"/>
              <a:cs typeface="Calibri"/>
              <a:sym typeface="Calibri"/>
            </a:endParaRPr>
          </a:p>
        </p:txBody>
      </p:sp>
      <p:sp>
        <p:nvSpPr>
          <p:cNvPr id="28" name="Google Shape;345;p11">
            <a:extLst>
              <a:ext uri="{FF2B5EF4-FFF2-40B4-BE49-F238E27FC236}">
                <a16:creationId xmlns:a16="http://schemas.microsoft.com/office/drawing/2014/main" id="{69BFBE20-9F68-4307-8C4E-D6836E1D6421}"/>
              </a:ext>
            </a:extLst>
          </p:cNvPr>
          <p:cNvSpPr txBox="1"/>
          <p:nvPr/>
        </p:nvSpPr>
        <p:spPr>
          <a:xfrm>
            <a:off x="4572000" y="612804"/>
            <a:ext cx="1321919" cy="338514"/>
          </a:xfrm>
          <a:prstGeom prst="rect">
            <a:avLst/>
          </a:prstGeom>
          <a:noFill/>
          <a:ln>
            <a:noFill/>
          </a:ln>
        </p:spPr>
        <p:txBody>
          <a:bodyPr spcFirstLastPara="1" wrap="square" lIns="91425" tIns="45700" rIns="91425" bIns="45700" anchor="t" anchorCtr="0">
            <a:spAutoFit/>
          </a:bodyPr>
          <a:lstStyle/>
          <a:p>
            <a:pPr marL="0" indent="0" algn="ctr">
              <a:buSzPts val="2000"/>
              <a:buFont typeface="Arial"/>
              <a:buNone/>
            </a:pPr>
            <a:r>
              <a:rPr lang="en-US" sz="1600" b="1" spc="-50" dirty="0">
                <a:solidFill>
                  <a:srgbClr val="0A5F9E"/>
                </a:solidFill>
                <a:latin typeface="+mn-lt"/>
                <a:cs typeface="Calibri"/>
                <a:sym typeface="Calibri"/>
              </a:rPr>
              <a:t>Marketing </a:t>
            </a:r>
            <a:endParaRPr sz="1600" b="1" spc="-50" dirty="0">
              <a:solidFill>
                <a:srgbClr val="0A5F9E"/>
              </a:solidFill>
              <a:latin typeface="+mn-lt"/>
              <a:cs typeface="Calibri"/>
              <a:sym typeface="Calibri"/>
            </a:endParaRPr>
          </a:p>
        </p:txBody>
      </p:sp>
      <p:sp>
        <p:nvSpPr>
          <p:cNvPr id="30" name="Google Shape;347;p11">
            <a:extLst>
              <a:ext uri="{FF2B5EF4-FFF2-40B4-BE49-F238E27FC236}">
                <a16:creationId xmlns:a16="http://schemas.microsoft.com/office/drawing/2014/main" id="{358FA4B6-8B60-4FB9-AF00-FDC2604C8BDB}"/>
              </a:ext>
            </a:extLst>
          </p:cNvPr>
          <p:cNvSpPr txBox="1"/>
          <p:nvPr/>
        </p:nvSpPr>
        <p:spPr>
          <a:xfrm>
            <a:off x="3566393" y="4063955"/>
            <a:ext cx="2714985" cy="584735"/>
          </a:xfrm>
          <a:prstGeom prst="rect">
            <a:avLst/>
          </a:prstGeom>
          <a:noFill/>
          <a:ln>
            <a:noFill/>
          </a:ln>
        </p:spPr>
        <p:txBody>
          <a:bodyPr spcFirstLastPara="1" wrap="square" lIns="91425" tIns="45700" rIns="91425" bIns="45700" anchor="t" anchorCtr="0">
            <a:spAutoFit/>
          </a:bodyPr>
          <a:lstStyle/>
          <a:p>
            <a:pPr marL="0" indent="0" algn="ctr">
              <a:buSzPts val="2000"/>
              <a:buFont typeface="Arial"/>
              <a:buNone/>
            </a:pPr>
            <a:r>
              <a:rPr lang="en-US" sz="1600" b="1" spc="-50" dirty="0">
                <a:solidFill>
                  <a:srgbClr val="0A5F9E"/>
                </a:solidFill>
                <a:latin typeface="+mn-lt"/>
                <a:cs typeface="Calibri"/>
                <a:sym typeface="Calibri"/>
              </a:rPr>
              <a:t>Production</a:t>
            </a:r>
          </a:p>
          <a:p>
            <a:pPr marL="0" indent="0" algn="ctr">
              <a:buSzPts val="2000"/>
              <a:buFont typeface="Arial"/>
              <a:buNone/>
            </a:pPr>
            <a:r>
              <a:rPr lang="en-US" sz="1600" b="1" spc="-50" dirty="0">
                <a:solidFill>
                  <a:srgbClr val="0A5F9E"/>
                </a:solidFill>
                <a:latin typeface="+mn-lt"/>
                <a:cs typeface="Calibri"/>
                <a:sym typeface="Calibri"/>
              </a:rPr>
              <a:t>costs</a:t>
            </a:r>
            <a:endParaRPr sz="1600" b="1" spc="-50" dirty="0">
              <a:solidFill>
                <a:srgbClr val="0A5F9E"/>
              </a:solidFill>
              <a:latin typeface="+mn-lt"/>
              <a:cs typeface="Calibri"/>
              <a:sym typeface="Calibri"/>
            </a:endParaRPr>
          </a:p>
        </p:txBody>
      </p:sp>
      <p:sp>
        <p:nvSpPr>
          <p:cNvPr id="31" name="Google Shape;350;p11">
            <a:extLst>
              <a:ext uri="{FF2B5EF4-FFF2-40B4-BE49-F238E27FC236}">
                <a16:creationId xmlns:a16="http://schemas.microsoft.com/office/drawing/2014/main" id="{F29BC83C-17B6-4AF9-B99C-E7FF644D8108}"/>
              </a:ext>
            </a:extLst>
          </p:cNvPr>
          <p:cNvSpPr txBox="1"/>
          <p:nvPr/>
        </p:nvSpPr>
        <p:spPr>
          <a:xfrm>
            <a:off x="7897849" y="3087452"/>
            <a:ext cx="1332688" cy="338514"/>
          </a:xfrm>
          <a:prstGeom prst="rect">
            <a:avLst/>
          </a:prstGeom>
          <a:noFill/>
          <a:ln>
            <a:noFill/>
          </a:ln>
        </p:spPr>
        <p:txBody>
          <a:bodyPr spcFirstLastPara="1" wrap="square" lIns="91425" tIns="45700" rIns="91425" bIns="45700" anchor="t" anchorCtr="0">
            <a:spAutoFit/>
          </a:bodyPr>
          <a:lstStyle/>
          <a:p>
            <a:pPr lvl="0" algn="ctr">
              <a:buSzPts val="2000"/>
            </a:pPr>
            <a:r>
              <a:rPr lang="en-US" sz="1600" b="1" spc="-50" dirty="0">
                <a:solidFill>
                  <a:srgbClr val="0A5F9E"/>
                </a:solidFill>
                <a:latin typeface="+mn-lt"/>
                <a:cs typeface="Calibri"/>
                <a:sym typeface="Calibri"/>
              </a:rPr>
              <a:t>Others</a:t>
            </a:r>
            <a:endParaRPr sz="1600" b="1" spc="-50" dirty="0">
              <a:solidFill>
                <a:srgbClr val="0A5F9E"/>
              </a:solidFill>
              <a:latin typeface="+mn-lt"/>
              <a:cs typeface="Calibri"/>
              <a:sym typeface="Calibri"/>
            </a:endParaRPr>
          </a:p>
        </p:txBody>
      </p:sp>
      <p:sp>
        <p:nvSpPr>
          <p:cNvPr id="32" name="Google Shape;356;p11">
            <a:extLst>
              <a:ext uri="{FF2B5EF4-FFF2-40B4-BE49-F238E27FC236}">
                <a16:creationId xmlns:a16="http://schemas.microsoft.com/office/drawing/2014/main" id="{38D5C69C-9160-408A-BE78-6853CD651FC4}"/>
              </a:ext>
            </a:extLst>
          </p:cNvPr>
          <p:cNvSpPr txBox="1"/>
          <p:nvPr/>
        </p:nvSpPr>
        <p:spPr>
          <a:xfrm>
            <a:off x="5523426" y="2391380"/>
            <a:ext cx="1918034"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600" b="1" i="0" u="none" strike="noStrike" cap="none" spc="-50" dirty="0">
                <a:solidFill>
                  <a:srgbClr val="0A5F9E"/>
                </a:solidFill>
                <a:latin typeface="+mn-lt"/>
                <a:ea typeface="Calibri"/>
                <a:cs typeface="Calibri"/>
                <a:sym typeface="Calibri"/>
              </a:rPr>
              <a:t>Funding needs for 2022</a:t>
            </a:r>
            <a:endParaRPr sz="1100" b="0" i="0" u="none" strike="noStrike" cap="none" spc="-50" dirty="0">
              <a:solidFill>
                <a:srgbClr val="0A5F9E"/>
              </a:solidFill>
              <a:latin typeface="+mn-lt"/>
              <a:ea typeface="Calibri"/>
              <a:cs typeface="Calibri"/>
              <a:sym typeface="Calibri"/>
            </a:endParaRPr>
          </a:p>
        </p:txBody>
      </p:sp>
      <p:sp>
        <p:nvSpPr>
          <p:cNvPr id="77" name="Google Shape;323;p10">
            <a:extLst>
              <a:ext uri="{FF2B5EF4-FFF2-40B4-BE49-F238E27FC236}">
                <a16:creationId xmlns:a16="http://schemas.microsoft.com/office/drawing/2014/main" id="{59128C2E-7A9E-4201-A43D-C54FBD80757A}"/>
              </a:ext>
            </a:extLst>
          </p:cNvPr>
          <p:cNvSpPr txBox="1"/>
          <p:nvPr/>
        </p:nvSpPr>
        <p:spPr>
          <a:xfrm>
            <a:off x="2293260" y="2795503"/>
            <a:ext cx="1016816" cy="415458"/>
          </a:xfrm>
          <a:prstGeom prst="rect">
            <a:avLst/>
          </a:prstGeom>
          <a:noFill/>
          <a:ln>
            <a:noFill/>
          </a:ln>
        </p:spPr>
        <p:txBody>
          <a:bodyPr spcFirstLastPara="1" wrap="square" lIns="91425" tIns="45700" rIns="91425" bIns="45700" anchor="t" anchorCtr="0">
            <a:spAutoFit/>
          </a:bodyPr>
          <a:lstStyle/>
          <a:p>
            <a:pPr>
              <a:lnSpc>
                <a:spcPct val="150000"/>
              </a:lnSpc>
              <a:buSzPts val="1800"/>
            </a:pPr>
            <a:r>
              <a:rPr lang="de-CH" b="1" spc="-50" dirty="0">
                <a:solidFill>
                  <a:srgbClr val="0A5F9E"/>
                </a:solidFill>
                <a:latin typeface="+mn-lt"/>
                <a:cs typeface="Calibri"/>
                <a:sym typeface="Calibri"/>
              </a:rPr>
              <a:t>CHF 280k</a:t>
            </a:r>
            <a:endParaRPr b="1" spc="-50" dirty="0">
              <a:solidFill>
                <a:srgbClr val="0A5F9E"/>
              </a:solidFill>
              <a:latin typeface="+mn-lt"/>
              <a:cs typeface="Calibri"/>
              <a:sym typeface="Calibri"/>
            </a:endParaRPr>
          </a:p>
        </p:txBody>
      </p:sp>
      <p:sp>
        <p:nvSpPr>
          <p:cNvPr id="78" name="Google Shape;323;p10">
            <a:extLst>
              <a:ext uri="{FF2B5EF4-FFF2-40B4-BE49-F238E27FC236}">
                <a16:creationId xmlns:a16="http://schemas.microsoft.com/office/drawing/2014/main" id="{B27852E9-4A7A-443C-A678-B15695C02BAD}"/>
              </a:ext>
            </a:extLst>
          </p:cNvPr>
          <p:cNvSpPr txBox="1"/>
          <p:nvPr/>
        </p:nvSpPr>
        <p:spPr>
          <a:xfrm>
            <a:off x="2225852" y="1552473"/>
            <a:ext cx="1016816" cy="415458"/>
          </a:xfrm>
          <a:prstGeom prst="rect">
            <a:avLst/>
          </a:prstGeom>
          <a:noFill/>
          <a:ln>
            <a:noFill/>
          </a:ln>
        </p:spPr>
        <p:txBody>
          <a:bodyPr spcFirstLastPara="1" wrap="square" lIns="91425" tIns="45700" rIns="91425" bIns="45700" anchor="t" anchorCtr="0">
            <a:spAutoFit/>
          </a:bodyPr>
          <a:lstStyle/>
          <a:p>
            <a:pPr>
              <a:lnSpc>
                <a:spcPct val="150000"/>
              </a:lnSpc>
              <a:buSzPts val="1800"/>
            </a:pPr>
            <a:r>
              <a:rPr lang="de-CH" b="1" spc="-50" dirty="0">
                <a:solidFill>
                  <a:srgbClr val="0A5F9E"/>
                </a:solidFill>
                <a:latin typeface="+mn-lt"/>
                <a:cs typeface="Calibri"/>
                <a:sym typeface="Calibri"/>
              </a:rPr>
              <a:t>CHF 65k</a:t>
            </a:r>
            <a:endParaRPr b="1" spc="-50" dirty="0">
              <a:solidFill>
                <a:srgbClr val="0A5F9E"/>
              </a:solidFill>
              <a:latin typeface="+mn-lt"/>
              <a:cs typeface="Calibri"/>
              <a:sym typeface="Calibri"/>
            </a:endParaRPr>
          </a:p>
        </p:txBody>
      </p:sp>
      <p:sp>
        <p:nvSpPr>
          <p:cNvPr id="79" name="Google Shape;323;p10">
            <a:extLst>
              <a:ext uri="{FF2B5EF4-FFF2-40B4-BE49-F238E27FC236}">
                <a16:creationId xmlns:a16="http://schemas.microsoft.com/office/drawing/2014/main" id="{137B0B82-8125-47C8-93EF-F578FCC8D75F}"/>
              </a:ext>
            </a:extLst>
          </p:cNvPr>
          <p:cNvSpPr txBox="1"/>
          <p:nvPr/>
        </p:nvSpPr>
        <p:spPr>
          <a:xfrm>
            <a:off x="2230624" y="1856612"/>
            <a:ext cx="1365406" cy="415458"/>
          </a:xfrm>
          <a:prstGeom prst="rect">
            <a:avLst/>
          </a:prstGeom>
          <a:noFill/>
          <a:ln>
            <a:noFill/>
          </a:ln>
        </p:spPr>
        <p:txBody>
          <a:bodyPr spcFirstLastPara="1" wrap="square" lIns="91425" tIns="45700" rIns="91425" bIns="45700" anchor="t" anchorCtr="0">
            <a:spAutoFit/>
          </a:bodyPr>
          <a:lstStyle/>
          <a:p>
            <a:pPr>
              <a:lnSpc>
                <a:spcPct val="150000"/>
              </a:lnSpc>
              <a:buSzPts val="1800"/>
            </a:pPr>
            <a:r>
              <a:rPr lang="de-CH" b="1" spc="-50" dirty="0">
                <a:solidFill>
                  <a:srgbClr val="0A5F9E"/>
                </a:solidFill>
                <a:latin typeface="+mn-lt"/>
                <a:cs typeface="Calibri"/>
                <a:sym typeface="Calibri"/>
              </a:rPr>
              <a:t>CHF 1.25M</a:t>
            </a:r>
          </a:p>
        </p:txBody>
      </p:sp>
      <p:sp>
        <p:nvSpPr>
          <p:cNvPr id="9" name="Titel 8">
            <a:extLst>
              <a:ext uri="{FF2B5EF4-FFF2-40B4-BE49-F238E27FC236}">
                <a16:creationId xmlns:a16="http://schemas.microsoft.com/office/drawing/2014/main" id="{5ABDE7C8-C839-452D-8381-C71C28CC21BE}"/>
              </a:ext>
            </a:extLst>
          </p:cNvPr>
          <p:cNvSpPr>
            <a:spLocks noGrp="1"/>
          </p:cNvSpPr>
          <p:nvPr>
            <p:ph type="title"/>
          </p:nvPr>
        </p:nvSpPr>
        <p:spPr/>
        <p:txBody>
          <a:bodyPr/>
          <a:lstStyle/>
          <a:p>
            <a:r>
              <a:rPr lang="en-US"/>
              <a:t>Funding – 1.25M pre-seed round</a:t>
            </a:r>
          </a:p>
        </p:txBody>
      </p:sp>
    </p:spTree>
    <p:extLst>
      <p:ext uri="{BB962C8B-B14F-4D97-AF65-F5344CB8AC3E}">
        <p14:creationId xmlns:p14="http://schemas.microsoft.com/office/powerpoint/2010/main" val="1415698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feld 36">
            <a:extLst>
              <a:ext uri="{FF2B5EF4-FFF2-40B4-BE49-F238E27FC236}">
                <a16:creationId xmlns:a16="http://schemas.microsoft.com/office/drawing/2014/main" id="{91213665-8695-43BC-B816-EDA6BEBACEBA}"/>
              </a:ext>
            </a:extLst>
          </p:cNvPr>
          <p:cNvSpPr txBox="1"/>
          <p:nvPr/>
        </p:nvSpPr>
        <p:spPr>
          <a:xfrm>
            <a:off x="1251739" y="1164043"/>
            <a:ext cx="2277448" cy="553998"/>
          </a:xfrm>
          <a:prstGeom prst="rect">
            <a:avLst/>
          </a:prstGeom>
          <a:noFill/>
        </p:spPr>
        <p:txBody>
          <a:bodyPr wrap="square" rtlCol="0">
            <a:spAutoFit/>
          </a:bodyPr>
          <a:lstStyle/>
          <a:p>
            <a:r>
              <a:rPr lang="en-US" sz="1200" dirty="0">
                <a:solidFill>
                  <a:srgbClr val="006E9B"/>
                </a:solidFill>
                <a:latin typeface="Calibri" panose="020F0502020204030204" pitchFamily="34" charset="0"/>
                <a:cs typeface="Calibri" panose="020F0502020204030204" pitchFamily="34" charset="0"/>
              </a:rPr>
              <a:t>Cédric Sax</a:t>
            </a:r>
          </a:p>
          <a:p>
            <a:r>
              <a:rPr lang="en-US" sz="900" dirty="0">
                <a:solidFill>
                  <a:srgbClr val="006E9B"/>
                </a:solidFill>
                <a:latin typeface="Calibri" panose="020F0502020204030204" pitchFamily="34" charset="0"/>
                <a:cs typeface="Calibri" panose="020F0502020204030204" pitchFamily="34" charset="0"/>
              </a:rPr>
              <a:t>Co-Founder</a:t>
            </a:r>
          </a:p>
          <a:p>
            <a:endParaRPr lang="en-US" sz="900" dirty="0">
              <a:solidFill>
                <a:srgbClr val="006E9B"/>
              </a:solidFill>
              <a:latin typeface="Calibri" panose="020F0502020204030204" pitchFamily="34" charset="0"/>
              <a:cs typeface="Calibri" panose="020F0502020204030204" pitchFamily="34" charset="0"/>
            </a:endParaRPr>
          </a:p>
        </p:txBody>
      </p:sp>
      <p:pic>
        <p:nvPicPr>
          <p:cNvPr id="11" name="Grafik 10" descr="Sparschwein">
            <a:extLst>
              <a:ext uri="{FF2B5EF4-FFF2-40B4-BE49-F238E27FC236}">
                <a16:creationId xmlns:a16="http://schemas.microsoft.com/office/drawing/2014/main" id="{5907F984-742E-4647-983F-9C3D62381A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45833" y="2156086"/>
            <a:ext cx="685800" cy="685800"/>
          </a:xfrm>
          <a:prstGeom prst="rect">
            <a:avLst/>
          </a:prstGeom>
        </p:spPr>
      </p:pic>
      <p:sp>
        <p:nvSpPr>
          <p:cNvPr id="50" name="Textfeld 49">
            <a:extLst>
              <a:ext uri="{FF2B5EF4-FFF2-40B4-BE49-F238E27FC236}">
                <a16:creationId xmlns:a16="http://schemas.microsoft.com/office/drawing/2014/main" id="{2B047EE0-A00A-42B6-82EF-DD19E19717EB}"/>
              </a:ext>
            </a:extLst>
          </p:cNvPr>
          <p:cNvSpPr txBox="1"/>
          <p:nvPr/>
        </p:nvSpPr>
        <p:spPr>
          <a:xfrm>
            <a:off x="6860578" y="2879306"/>
            <a:ext cx="2021952" cy="692497"/>
          </a:xfrm>
          <a:prstGeom prst="rect">
            <a:avLst/>
          </a:prstGeom>
          <a:noFill/>
        </p:spPr>
        <p:txBody>
          <a:bodyPr wrap="square" rtlCol="0">
            <a:spAutoFit/>
          </a:bodyPr>
          <a:lstStyle/>
          <a:p>
            <a:r>
              <a:rPr lang="en-US" sz="1200" b="1" dirty="0">
                <a:solidFill>
                  <a:srgbClr val="006E9B"/>
                </a:solidFill>
                <a:latin typeface="Calibri" panose="020F0502020204030204" pitchFamily="34" charset="0"/>
                <a:cs typeface="Calibri" panose="020F0502020204030204" pitchFamily="34" charset="0"/>
              </a:rPr>
              <a:t>Raising CHF 1.25M</a:t>
            </a:r>
          </a:p>
          <a:p>
            <a:r>
              <a:rPr lang="en-US" sz="900" dirty="0">
                <a:solidFill>
                  <a:srgbClr val="006E9B"/>
                </a:solidFill>
                <a:latin typeface="Calibri" panose="020F0502020204030204" pitchFamily="34" charset="0"/>
                <a:cs typeface="Calibri" panose="020F0502020204030204" pitchFamily="34" charset="0"/>
              </a:rPr>
              <a:t>to scale-up and bring our product to market</a:t>
            </a:r>
          </a:p>
          <a:p>
            <a:endParaRPr lang="en-US" sz="900" dirty="0">
              <a:solidFill>
                <a:srgbClr val="006E9B"/>
              </a:solidFill>
              <a:latin typeface="Calibri" panose="020F0502020204030204" pitchFamily="34" charset="0"/>
              <a:cs typeface="Calibri" panose="020F0502020204030204" pitchFamily="34" charset="0"/>
            </a:endParaRPr>
          </a:p>
        </p:txBody>
      </p:sp>
      <p:pic>
        <p:nvPicPr>
          <p:cNvPr id="13" name="Grafik 12" descr="Balkendiagramm mit Aufwärtstrend">
            <a:extLst>
              <a:ext uri="{FF2B5EF4-FFF2-40B4-BE49-F238E27FC236}">
                <a16:creationId xmlns:a16="http://schemas.microsoft.com/office/drawing/2014/main" id="{0AB84E8F-739A-4E7A-A75B-62A162A205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76060" y="2193506"/>
            <a:ext cx="685800" cy="685800"/>
          </a:xfrm>
          <a:prstGeom prst="rect">
            <a:avLst/>
          </a:prstGeom>
        </p:spPr>
      </p:pic>
      <p:sp>
        <p:nvSpPr>
          <p:cNvPr id="51" name="Textfeld 50">
            <a:extLst>
              <a:ext uri="{FF2B5EF4-FFF2-40B4-BE49-F238E27FC236}">
                <a16:creationId xmlns:a16="http://schemas.microsoft.com/office/drawing/2014/main" id="{C9E1568D-4EE5-41A9-ADEA-C14229F97095}"/>
              </a:ext>
            </a:extLst>
          </p:cNvPr>
          <p:cNvSpPr txBox="1"/>
          <p:nvPr/>
        </p:nvSpPr>
        <p:spPr>
          <a:xfrm>
            <a:off x="4761720" y="2923916"/>
            <a:ext cx="1524145" cy="553998"/>
          </a:xfrm>
          <a:prstGeom prst="rect">
            <a:avLst/>
          </a:prstGeom>
          <a:noFill/>
        </p:spPr>
        <p:txBody>
          <a:bodyPr wrap="square" rtlCol="0">
            <a:spAutoFit/>
          </a:bodyPr>
          <a:lstStyle/>
          <a:p>
            <a:r>
              <a:rPr lang="en-US" sz="1200" b="1" dirty="0">
                <a:solidFill>
                  <a:srgbClr val="006E9B"/>
                </a:solidFill>
                <a:latin typeface="Calibri" panose="020F0502020204030204" pitchFamily="34" charset="0"/>
                <a:cs typeface="Calibri" panose="020F0502020204030204" pitchFamily="34" charset="0"/>
              </a:rPr>
              <a:t>Revenue CHF 69M</a:t>
            </a:r>
          </a:p>
          <a:p>
            <a:r>
              <a:rPr lang="en-US" sz="900" dirty="0">
                <a:solidFill>
                  <a:srgbClr val="006E9B"/>
                </a:solidFill>
                <a:latin typeface="Calibri" panose="020F0502020204030204" pitchFamily="34" charset="0"/>
                <a:cs typeface="Calibri" panose="020F0502020204030204" pitchFamily="34" charset="0"/>
              </a:rPr>
              <a:t>Expected in 2026</a:t>
            </a:r>
          </a:p>
          <a:p>
            <a:endParaRPr lang="en-US" sz="900" dirty="0">
              <a:solidFill>
                <a:srgbClr val="006E9B"/>
              </a:solidFill>
              <a:latin typeface="Calibri" panose="020F0502020204030204" pitchFamily="34" charset="0"/>
              <a:cs typeface="Calibri" panose="020F0502020204030204" pitchFamily="34" charset="0"/>
            </a:endParaRPr>
          </a:p>
        </p:txBody>
      </p:sp>
      <p:pic>
        <p:nvPicPr>
          <p:cNvPr id="16" name="Grafik 15" descr="Gruppe von Personen">
            <a:extLst>
              <a:ext uri="{FF2B5EF4-FFF2-40B4-BE49-F238E27FC236}">
                <a16:creationId xmlns:a16="http://schemas.microsoft.com/office/drawing/2014/main" id="{CCAC674B-3443-4E34-92EF-6162869493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706287" y="2240920"/>
            <a:ext cx="685800" cy="685800"/>
          </a:xfrm>
          <a:prstGeom prst="rect">
            <a:avLst/>
          </a:prstGeom>
        </p:spPr>
      </p:pic>
      <p:sp>
        <p:nvSpPr>
          <p:cNvPr id="52" name="Textfeld 51">
            <a:extLst>
              <a:ext uri="{FF2B5EF4-FFF2-40B4-BE49-F238E27FC236}">
                <a16:creationId xmlns:a16="http://schemas.microsoft.com/office/drawing/2014/main" id="{3F8E7AFC-9E93-4B5D-8008-CF824D60232F}"/>
              </a:ext>
            </a:extLst>
          </p:cNvPr>
          <p:cNvSpPr txBox="1"/>
          <p:nvPr/>
        </p:nvSpPr>
        <p:spPr>
          <a:xfrm>
            <a:off x="2459940" y="2924326"/>
            <a:ext cx="1923118" cy="830997"/>
          </a:xfrm>
          <a:prstGeom prst="rect">
            <a:avLst/>
          </a:prstGeom>
          <a:noFill/>
        </p:spPr>
        <p:txBody>
          <a:bodyPr wrap="square" rtlCol="0">
            <a:spAutoFit/>
          </a:bodyPr>
          <a:lstStyle/>
          <a:p>
            <a:r>
              <a:rPr lang="en-US" sz="1200" b="1" dirty="0">
                <a:solidFill>
                  <a:srgbClr val="006E9B"/>
                </a:solidFill>
                <a:latin typeface="Calibri" panose="020F0502020204030204" pitchFamily="34" charset="0"/>
                <a:cs typeface="Calibri" panose="020F0502020204030204" pitchFamily="34" charset="0"/>
              </a:rPr>
              <a:t>69%</a:t>
            </a:r>
          </a:p>
          <a:p>
            <a:r>
              <a:rPr lang="en-US" sz="900" dirty="0">
                <a:solidFill>
                  <a:srgbClr val="006E9B"/>
                </a:solidFill>
                <a:latin typeface="Calibri" panose="020F0502020204030204" pitchFamily="34" charset="0"/>
                <a:cs typeface="Calibri" panose="020F0502020204030204" pitchFamily="34" charset="0"/>
              </a:rPr>
              <a:t>Are willing to buy Potiio’s bottle system according to our online-survey</a:t>
            </a:r>
          </a:p>
          <a:p>
            <a:endParaRPr lang="en-US" sz="900" dirty="0">
              <a:solidFill>
                <a:srgbClr val="006E9B"/>
              </a:solidFill>
              <a:latin typeface="Calibri" panose="020F0502020204030204" pitchFamily="34" charset="0"/>
              <a:cs typeface="Calibri" panose="020F0502020204030204" pitchFamily="34" charset="0"/>
            </a:endParaRPr>
          </a:p>
        </p:txBody>
      </p:sp>
      <p:sp>
        <p:nvSpPr>
          <p:cNvPr id="53" name="Rechteck: abgerundete Ecken 52">
            <a:extLst>
              <a:ext uri="{FF2B5EF4-FFF2-40B4-BE49-F238E27FC236}">
                <a16:creationId xmlns:a16="http://schemas.microsoft.com/office/drawing/2014/main" id="{EDC0BD2D-DDE9-4459-8521-3845A925EADB}"/>
              </a:ext>
            </a:extLst>
          </p:cNvPr>
          <p:cNvSpPr/>
          <p:nvPr/>
        </p:nvSpPr>
        <p:spPr>
          <a:xfrm>
            <a:off x="180916" y="2119079"/>
            <a:ext cx="8782168" cy="1485158"/>
          </a:xfrm>
          <a:prstGeom prst="roundRect">
            <a:avLst/>
          </a:prstGeom>
          <a:noFill/>
          <a:ln>
            <a:solidFill>
              <a:srgbClr val="F9C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050"/>
          </a:p>
        </p:txBody>
      </p:sp>
      <p:pic>
        <p:nvPicPr>
          <p:cNvPr id="27" name="Grafik 26">
            <a:extLst>
              <a:ext uri="{FF2B5EF4-FFF2-40B4-BE49-F238E27FC236}">
                <a16:creationId xmlns:a16="http://schemas.microsoft.com/office/drawing/2014/main" id="{09C68FF9-291D-4E23-9439-3080C0BFC887}"/>
              </a:ext>
            </a:extLst>
          </p:cNvPr>
          <p:cNvPicPr>
            <a:picLocks noChangeAspect="1"/>
          </p:cNvPicPr>
          <p:nvPr/>
        </p:nvPicPr>
        <p:blipFill>
          <a:blip r:embed="rId8"/>
          <a:stretch>
            <a:fillRect/>
          </a:stretch>
        </p:blipFill>
        <p:spPr>
          <a:xfrm>
            <a:off x="765217" y="2201699"/>
            <a:ext cx="357097" cy="669414"/>
          </a:xfrm>
          <a:prstGeom prst="rect">
            <a:avLst/>
          </a:prstGeom>
        </p:spPr>
      </p:pic>
      <p:sp>
        <p:nvSpPr>
          <p:cNvPr id="57" name="Textfeld 56">
            <a:extLst>
              <a:ext uri="{FF2B5EF4-FFF2-40B4-BE49-F238E27FC236}">
                <a16:creationId xmlns:a16="http://schemas.microsoft.com/office/drawing/2014/main" id="{41C7D022-BA19-41E2-A394-C5D13CD9A004}"/>
              </a:ext>
            </a:extLst>
          </p:cNvPr>
          <p:cNvSpPr txBox="1"/>
          <p:nvPr/>
        </p:nvSpPr>
        <p:spPr>
          <a:xfrm>
            <a:off x="283960" y="2938415"/>
            <a:ext cx="1764574" cy="692497"/>
          </a:xfrm>
          <a:prstGeom prst="rect">
            <a:avLst/>
          </a:prstGeom>
          <a:noFill/>
        </p:spPr>
        <p:txBody>
          <a:bodyPr wrap="square" rtlCol="0">
            <a:spAutoFit/>
          </a:bodyPr>
          <a:lstStyle/>
          <a:p>
            <a:r>
              <a:rPr lang="en-US" sz="1200" b="1" dirty="0">
                <a:solidFill>
                  <a:srgbClr val="006E9B"/>
                </a:solidFill>
                <a:latin typeface="Calibri" panose="020F0502020204030204" pitchFamily="34" charset="0"/>
                <a:cs typeface="Calibri" panose="020F0502020204030204" pitchFamily="34" charset="0"/>
              </a:rPr>
              <a:t>Potiio’s bottle system</a:t>
            </a:r>
          </a:p>
          <a:p>
            <a:r>
              <a:rPr lang="en-US" sz="900" dirty="0">
                <a:solidFill>
                  <a:srgbClr val="006E9B"/>
                </a:solidFill>
                <a:latin typeface="Calibri" panose="020F0502020204030204" pitchFamily="34" charset="0"/>
                <a:cs typeface="Calibri" panose="020F0502020204030204" pitchFamily="34" charset="0"/>
              </a:rPr>
              <a:t>For a new taste, sense and wellness attitude – in water</a:t>
            </a:r>
          </a:p>
          <a:p>
            <a:endParaRPr lang="en-US" sz="900" dirty="0">
              <a:solidFill>
                <a:srgbClr val="006E9B"/>
              </a:solidFill>
              <a:latin typeface="Calibri" panose="020F0502020204030204" pitchFamily="34" charset="0"/>
              <a:cs typeface="Calibri" panose="020F0502020204030204" pitchFamily="34" charset="0"/>
            </a:endParaRPr>
          </a:p>
        </p:txBody>
      </p:sp>
      <p:pic>
        <p:nvPicPr>
          <p:cNvPr id="72" name="Google Shape;186;p6">
            <a:extLst>
              <a:ext uri="{FF2B5EF4-FFF2-40B4-BE49-F238E27FC236}">
                <a16:creationId xmlns:a16="http://schemas.microsoft.com/office/drawing/2014/main" id="{FC0F54D8-D3DE-4096-8079-BBC9055EA1FE}"/>
              </a:ext>
            </a:extLst>
          </p:cNvPr>
          <p:cNvPicPr preferRelativeResize="0"/>
          <p:nvPr/>
        </p:nvPicPr>
        <p:blipFill rotWithShape="1">
          <a:blip r:embed="rId9">
            <a:alphaModFix/>
          </a:blip>
          <a:srcRect/>
          <a:stretch/>
        </p:blipFill>
        <p:spPr>
          <a:xfrm>
            <a:off x="2464215" y="4252978"/>
            <a:ext cx="878969" cy="307919"/>
          </a:xfrm>
          <a:prstGeom prst="rect">
            <a:avLst/>
          </a:prstGeom>
          <a:noFill/>
          <a:ln>
            <a:noFill/>
          </a:ln>
        </p:spPr>
      </p:pic>
      <p:pic>
        <p:nvPicPr>
          <p:cNvPr id="73" name="Google Shape;187;p6">
            <a:extLst>
              <a:ext uri="{FF2B5EF4-FFF2-40B4-BE49-F238E27FC236}">
                <a16:creationId xmlns:a16="http://schemas.microsoft.com/office/drawing/2014/main" id="{AE794023-2336-40B6-B0EA-873504DF728D}"/>
              </a:ext>
            </a:extLst>
          </p:cNvPr>
          <p:cNvPicPr preferRelativeResize="0"/>
          <p:nvPr/>
        </p:nvPicPr>
        <p:blipFill rotWithShape="1">
          <a:blip r:embed="rId10">
            <a:alphaModFix/>
          </a:blip>
          <a:srcRect/>
          <a:stretch/>
        </p:blipFill>
        <p:spPr>
          <a:xfrm>
            <a:off x="6466943" y="4164180"/>
            <a:ext cx="485516" cy="485516"/>
          </a:xfrm>
          <a:prstGeom prst="rect">
            <a:avLst/>
          </a:prstGeom>
          <a:noFill/>
          <a:ln>
            <a:noFill/>
          </a:ln>
        </p:spPr>
      </p:pic>
      <p:pic>
        <p:nvPicPr>
          <p:cNvPr id="74" name="Google Shape;188;p6">
            <a:extLst>
              <a:ext uri="{FF2B5EF4-FFF2-40B4-BE49-F238E27FC236}">
                <a16:creationId xmlns:a16="http://schemas.microsoft.com/office/drawing/2014/main" id="{52C8373F-57DB-44D9-BC45-5E0447953ED2}"/>
              </a:ext>
            </a:extLst>
          </p:cNvPr>
          <p:cNvPicPr preferRelativeResize="0"/>
          <p:nvPr/>
        </p:nvPicPr>
        <p:blipFill rotWithShape="1">
          <a:blip r:embed="rId11">
            <a:alphaModFix/>
          </a:blip>
          <a:srcRect/>
          <a:stretch/>
        </p:blipFill>
        <p:spPr>
          <a:xfrm>
            <a:off x="6555136" y="4758950"/>
            <a:ext cx="909964" cy="218419"/>
          </a:xfrm>
          <a:prstGeom prst="rect">
            <a:avLst/>
          </a:prstGeom>
          <a:noFill/>
          <a:ln>
            <a:noFill/>
          </a:ln>
        </p:spPr>
      </p:pic>
      <p:sp>
        <p:nvSpPr>
          <p:cNvPr id="76" name="Google Shape;190;p6">
            <a:extLst>
              <a:ext uri="{FF2B5EF4-FFF2-40B4-BE49-F238E27FC236}">
                <a16:creationId xmlns:a16="http://schemas.microsoft.com/office/drawing/2014/main" id="{B0783101-0F97-4B60-B7E9-B7C28F626D01}"/>
              </a:ext>
            </a:extLst>
          </p:cNvPr>
          <p:cNvSpPr txBox="1"/>
          <p:nvPr/>
        </p:nvSpPr>
        <p:spPr>
          <a:xfrm>
            <a:off x="226780" y="4441358"/>
            <a:ext cx="1647581" cy="253885"/>
          </a:xfrm>
          <a:prstGeom prst="rect">
            <a:avLst/>
          </a:prstGeom>
          <a:noFill/>
          <a:ln>
            <a:noFill/>
          </a:ln>
        </p:spPr>
        <p:txBody>
          <a:bodyPr spcFirstLastPara="1" wrap="square" lIns="68569" tIns="34275" rIns="68569" bIns="34275" anchor="t" anchorCtr="0">
            <a:spAutoFit/>
          </a:bodyPr>
          <a:lstStyle/>
          <a:p>
            <a:pPr>
              <a:buSzPts val="1600"/>
            </a:pPr>
            <a:r>
              <a:rPr lang="en-US" sz="1200" dirty="0">
                <a:solidFill>
                  <a:srgbClr val="006E9B"/>
                </a:solidFill>
                <a:latin typeface="Calibri"/>
                <a:ea typeface="Calibri"/>
                <a:cs typeface="Calibri"/>
                <a:sym typeface="Calibri"/>
              </a:rPr>
              <a:t>Collaborations</a:t>
            </a:r>
            <a:endParaRPr sz="1050" dirty="0">
              <a:latin typeface="Calibri"/>
              <a:ea typeface="Calibri"/>
              <a:cs typeface="Calibri"/>
              <a:sym typeface="Calibri"/>
            </a:endParaRPr>
          </a:p>
        </p:txBody>
      </p:sp>
      <p:sp>
        <p:nvSpPr>
          <p:cNvPr id="77" name="Google Shape;191;p6">
            <a:extLst>
              <a:ext uri="{FF2B5EF4-FFF2-40B4-BE49-F238E27FC236}">
                <a16:creationId xmlns:a16="http://schemas.microsoft.com/office/drawing/2014/main" id="{13CE4633-8EDA-4C2C-9D16-5810625DC1D7}"/>
              </a:ext>
            </a:extLst>
          </p:cNvPr>
          <p:cNvSpPr txBox="1"/>
          <p:nvPr/>
        </p:nvSpPr>
        <p:spPr>
          <a:xfrm>
            <a:off x="4997675" y="4406938"/>
            <a:ext cx="1647581" cy="253885"/>
          </a:xfrm>
          <a:prstGeom prst="rect">
            <a:avLst/>
          </a:prstGeom>
          <a:noFill/>
          <a:ln>
            <a:noFill/>
          </a:ln>
        </p:spPr>
        <p:txBody>
          <a:bodyPr spcFirstLastPara="1" wrap="square" lIns="68569" tIns="34275" rIns="68569" bIns="34275" anchor="t" anchorCtr="0">
            <a:spAutoFit/>
          </a:bodyPr>
          <a:lstStyle/>
          <a:p>
            <a:pPr>
              <a:buSzPts val="1600"/>
            </a:pPr>
            <a:r>
              <a:rPr lang="en-US" sz="1200" dirty="0">
                <a:solidFill>
                  <a:srgbClr val="006E9B"/>
                </a:solidFill>
                <a:latin typeface="Calibri"/>
                <a:ea typeface="Calibri"/>
                <a:cs typeface="Calibri"/>
                <a:sym typeface="Calibri"/>
              </a:rPr>
              <a:t>Potential Partners</a:t>
            </a:r>
            <a:endParaRPr sz="1050" dirty="0">
              <a:latin typeface="Calibri"/>
              <a:ea typeface="Calibri"/>
              <a:cs typeface="Calibri"/>
              <a:sym typeface="Calibri"/>
            </a:endParaRPr>
          </a:p>
        </p:txBody>
      </p:sp>
      <p:pic>
        <p:nvPicPr>
          <p:cNvPr id="78" name="Google Shape;192;p6">
            <a:extLst>
              <a:ext uri="{FF2B5EF4-FFF2-40B4-BE49-F238E27FC236}">
                <a16:creationId xmlns:a16="http://schemas.microsoft.com/office/drawing/2014/main" id="{479D5FFE-3560-401D-9F87-FF674FDE2637}"/>
              </a:ext>
            </a:extLst>
          </p:cNvPr>
          <p:cNvPicPr preferRelativeResize="0"/>
          <p:nvPr/>
        </p:nvPicPr>
        <p:blipFill rotWithShape="1">
          <a:blip r:embed="rId12">
            <a:alphaModFix/>
          </a:blip>
          <a:srcRect/>
          <a:stretch/>
        </p:blipFill>
        <p:spPr>
          <a:xfrm>
            <a:off x="1216731" y="4118537"/>
            <a:ext cx="1131925" cy="415343"/>
          </a:xfrm>
          <a:prstGeom prst="rect">
            <a:avLst/>
          </a:prstGeom>
          <a:noFill/>
          <a:ln>
            <a:noFill/>
          </a:ln>
        </p:spPr>
      </p:pic>
      <p:pic>
        <p:nvPicPr>
          <p:cNvPr id="79" name="Google Shape;193;p6">
            <a:extLst>
              <a:ext uri="{FF2B5EF4-FFF2-40B4-BE49-F238E27FC236}">
                <a16:creationId xmlns:a16="http://schemas.microsoft.com/office/drawing/2014/main" id="{471DEE14-0159-4D3F-9C3A-0DB0620F314D}"/>
              </a:ext>
            </a:extLst>
          </p:cNvPr>
          <p:cNvPicPr preferRelativeResize="0"/>
          <p:nvPr/>
        </p:nvPicPr>
        <p:blipFill rotWithShape="1">
          <a:blip r:embed="rId13">
            <a:alphaModFix/>
          </a:blip>
          <a:srcRect/>
          <a:stretch/>
        </p:blipFill>
        <p:spPr>
          <a:xfrm>
            <a:off x="1639196" y="4589165"/>
            <a:ext cx="945375" cy="537978"/>
          </a:xfrm>
          <a:prstGeom prst="rect">
            <a:avLst/>
          </a:prstGeom>
          <a:noFill/>
          <a:ln>
            <a:noFill/>
          </a:ln>
        </p:spPr>
      </p:pic>
      <p:pic>
        <p:nvPicPr>
          <p:cNvPr id="29" name="Grafik 28">
            <a:extLst>
              <a:ext uri="{FF2B5EF4-FFF2-40B4-BE49-F238E27FC236}">
                <a16:creationId xmlns:a16="http://schemas.microsoft.com/office/drawing/2014/main" id="{B231F8E8-A22E-46F4-9774-1E60D348F548}"/>
              </a:ext>
            </a:extLst>
          </p:cNvPr>
          <p:cNvPicPr>
            <a:picLocks noChangeAspect="1"/>
          </p:cNvPicPr>
          <p:nvPr/>
        </p:nvPicPr>
        <p:blipFill>
          <a:blip r:embed="rId14"/>
          <a:stretch>
            <a:fillRect/>
          </a:stretch>
        </p:blipFill>
        <p:spPr>
          <a:xfrm>
            <a:off x="2937105" y="4757502"/>
            <a:ext cx="909964" cy="156217"/>
          </a:xfrm>
          <a:prstGeom prst="rect">
            <a:avLst/>
          </a:prstGeom>
        </p:spPr>
      </p:pic>
      <p:pic>
        <p:nvPicPr>
          <p:cNvPr id="5" name="Grafik 4" descr="Recherche">
            <a:extLst>
              <a:ext uri="{FF2B5EF4-FFF2-40B4-BE49-F238E27FC236}">
                <a16:creationId xmlns:a16="http://schemas.microsoft.com/office/drawing/2014/main" id="{9CC09176-A58E-463E-8D30-E56AD710DC9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0916" y="11951"/>
            <a:ext cx="436306" cy="436306"/>
          </a:xfrm>
          <a:prstGeom prst="rect">
            <a:avLst/>
          </a:prstGeom>
        </p:spPr>
      </p:pic>
      <p:pic>
        <p:nvPicPr>
          <p:cNvPr id="31" name="Grafik 30">
            <a:extLst>
              <a:ext uri="{FF2B5EF4-FFF2-40B4-BE49-F238E27FC236}">
                <a16:creationId xmlns:a16="http://schemas.microsoft.com/office/drawing/2014/main" id="{BE0308A1-771C-4900-A865-CD0B82FCC601}"/>
              </a:ext>
            </a:extLst>
          </p:cNvPr>
          <p:cNvPicPr>
            <a:picLocks noChangeAspect="1"/>
          </p:cNvPicPr>
          <p:nvPr/>
        </p:nvPicPr>
        <p:blipFill>
          <a:blip r:embed="rId17"/>
          <a:stretch>
            <a:fillRect/>
          </a:stretch>
        </p:blipFill>
        <p:spPr>
          <a:xfrm>
            <a:off x="7201011" y="4406938"/>
            <a:ext cx="696483" cy="197032"/>
          </a:xfrm>
          <a:prstGeom prst="rect">
            <a:avLst/>
          </a:prstGeom>
        </p:spPr>
      </p:pic>
      <p:sp>
        <p:nvSpPr>
          <p:cNvPr id="6" name="Titel 5">
            <a:extLst>
              <a:ext uri="{FF2B5EF4-FFF2-40B4-BE49-F238E27FC236}">
                <a16:creationId xmlns:a16="http://schemas.microsoft.com/office/drawing/2014/main" id="{BBFC1301-7C29-4064-8C48-B4139F0FDB1F}"/>
              </a:ext>
            </a:extLst>
          </p:cNvPr>
          <p:cNvSpPr>
            <a:spLocks noGrp="1"/>
          </p:cNvSpPr>
          <p:nvPr>
            <p:ph type="title"/>
          </p:nvPr>
        </p:nvSpPr>
        <p:spPr/>
        <p:txBody>
          <a:bodyPr/>
          <a:lstStyle/>
          <a:p>
            <a:r>
              <a:rPr lang="de-CH" dirty="0"/>
              <a:t>Summary – The Sweetspot Discovery</a:t>
            </a:r>
          </a:p>
        </p:txBody>
      </p:sp>
      <p:sp>
        <p:nvSpPr>
          <p:cNvPr id="28" name="Textfeld 27">
            <a:extLst>
              <a:ext uri="{FF2B5EF4-FFF2-40B4-BE49-F238E27FC236}">
                <a16:creationId xmlns:a16="http://schemas.microsoft.com/office/drawing/2014/main" id="{D0070BE1-95D3-4849-A6F2-EE1BE4E4A2D1}"/>
              </a:ext>
            </a:extLst>
          </p:cNvPr>
          <p:cNvSpPr txBox="1"/>
          <p:nvPr/>
        </p:nvSpPr>
        <p:spPr>
          <a:xfrm>
            <a:off x="3498002" y="906619"/>
            <a:ext cx="4327715" cy="969496"/>
          </a:xfrm>
          <a:prstGeom prst="rect">
            <a:avLst/>
          </a:prstGeom>
          <a:noFill/>
        </p:spPr>
        <p:txBody>
          <a:bodyPr wrap="square" rtlCol="0">
            <a:spAutoFit/>
          </a:bodyPr>
          <a:lstStyle/>
          <a:p>
            <a:r>
              <a:rPr lang="en-US" sz="1200" b="1" dirty="0">
                <a:solidFill>
                  <a:srgbClr val="006E9B"/>
                </a:solidFill>
                <a:latin typeface="Calibri" panose="020F0502020204030204" pitchFamily="34" charset="0"/>
                <a:cs typeface="Calibri" panose="020F0502020204030204" pitchFamily="34" charset="0"/>
              </a:rPr>
              <a:t>Contact details:</a:t>
            </a:r>
          </a:p>
          <a:p>
            <a:endParaRPr lang="en-US" sz="1200" dirty="0">
              <a:solidFill>
                <a:srgbClr val="006E9B"/>
              </a:solidFill>
              <a:latin typeface="Calibri" panose="020F0502020204030204" pitchFamily="34" charset="0"/>
              <a:cs typeface="Calibri" panose="020F0502020204030204" pitchFamily="34" charset="0"/>
            </a:endParaRPr>
          </a:p>
          <a:p>
            <a:r>
              <a:rPr lang="en-US" sz="1200" dirty="0">
                <a:solidFill>
                  <a:srgbClr val="006E9B"/>
                </a:solidFill>
                <a:latin typeface="Calibri" panose="020F0502020204030204" pitchFamily="34" charset="0"/>
                <a:cs typeface="Calibri" panose="020F0502020204030204" pitchFamily="34" charset="0"/>
              </a:rPr>
              <a:t>Phone: +41 79 768 65 08</a:t>
            </a:r>
          </a:p>
          <a:p>
            <a:r>
              <a:rPr lang="en-US" sz="1200" dirty="0">
                <a:solidFill>
                  <a:srgbClr val="006E9B"/>
                </a:solidFill>
                <a:latin typeface="Calibri" panose="020F0502020204030204" pitchFamily="34" charset="0"/>
                <a:cs typeface="Calibri" panose="020F0502020204030204" pitchFamily="34" charset="0"/>
              </a:rPr>
              <a:t>E-Mail: cedric@potiio.ch</a:t>
            </a:r>
          </a:p>
          <a:p>
            <a:endParaRPr lang="en-US" sz="900" dirty="0">
              <a:solidFill>
                <a:srgbClr val="006E9B"/>
              </a:solidFill>
              <a:latin typeface="Calibri" panose="020F0502020204030204" pitchFamily="34" charset="0"/>
              <a:cs typeface="Calibri" panose="020F0502020204030204" pitchFamily="34" charset="0"/>
            </a:endParaRPr>
          </a:p>
        </p:txBody>
      </p:sp>
      <p:pic>
        <p:nvPicPr>
          <p:cNvPr id="25" name="Grafik 24">
            <a:extLst>
              <a:ext uri="{FF2B5EF4-FFF2-40B4-BE49-F238E27FC236}">
                <a16:creationId xmlns:a16="http://schemas.microsoft.com/office/drawing/2014/main" id="{F9DA01C0-710D-477B-BF2F-EF074AF842E0}"/>
              </a:ext>
            </a:extLst>
          </p:cNvPr>
          <p:cNvPicPr>
            <a:picLocks noChangeAspect="1"/>
          </p:cNvPicPr>
          <p:nvPr/>
        </p:nvPicPr>
        <p:blipFill rotWithShape="1">
          <a:blip r:embed="rId18">
            <a:extLst>
              <a:ext uri="{28A0092B-C50C-407E-A947-70E740481C1C}">
                <a14:useLocalDpi xmlns:a14="http://schemas.microsoft.com/office/drawing/2010/main" val="0"/>
              </a:ext>
            </a:extLst>
          </a:blip>
          <a:srcRect l="4627" r="5181" b="22931"/>
          <a:stretch/>
        </p:blipFill>
        <p:spPr>
          <a:xfrm>
            <a:off x="501609" y="1031710"/>
            <a:ext cx="697397" cy="697373"/>
          </a:xfrm>
          <a:prstGeom prst="ellipse">
            <a:avLst/>
          </a:prstGeom>
        </p:spPr>
      </p:pic>
      <p:pic>
        <p:nvPicPr>
          <p:cNvPr id="26" name="Grafik 25">
            <a:extLst>
              <a:ext uri="{FF2B5EF4-FFF2-40B4-BE49-F238E27FC236}">
                <a16:creationId xmlns:a16="http://schemas.microsoft.com/office/drawing/2014/main" id="{C9F45F04-0072-477C-BCF4-3A682DCD0319}"/>
              </a:ext>
            </a:extLst>
          </p:cNvPr>
          <p:cNvPicPr>
            <a:picLocks noChangeAspect="1"/>
          </p:cNvPicPr>
          <p:nvPr/>
        </p:nvPicPr>
        <p:blipFill>
          <a:blip r:embed="rId19"/>
          <a:stretch>
            <a:fillRect/>
          </a:stretch>
        </p:blipFill>
        <p:spPr>
          <a:xfrm>
            <a:off x="3521023" y="4327897"/>
            <a:ext cx="677241" cy="270376"/>
          </a:xfrm>
          <a:prstGeom prst="rect">
            <a:avLst/>
          </a:prstGeom>
        </p:spPr>
      </p:pic>
    </p:spTree>
    <p:extLst>
      <p:ext uri="{BB962C8B-B14F-4D97-AF65-F5344CB8AC3E}">
        <p14:creationId xmlns:p14="http://schemas.microsoft.com/office/powerpoint/2010/main" val="1482381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hteck 45">
            <a:extLst>
              <a:ext uri="{FF2B5EF4-FFF2-40B4-BE49-F238E27FC236}">
                <a16:creationId xmlns:a16="http://schemas.microsoft.com/office/drawing/2014/main" id="{D8D8F0DA-EC41-478D-B90A-2078A2B4F666}"/>
              </a:ext>
            </a:extLst>
          </p:cNvPr>
          <p:cNvSpPr/>
          <p:nvPr/>
        </p:nvSpPr>
        <p:spPr>
          <a:xfrm>
            <a:off x="4350743" y="1641210"/>
            <a:ext cx="1385250" cy="1961800"/>
          </a:xfrm>
          <a:prstGeom prst="rect">
            <a:avLst/>
          </a:prstGeom>
          <a:solidFill>
            <a:srgbClr val="0A5F9E">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2" name="Gruppieren 1">
            <a:extLst>
              <a:ext uri="{FF2B5EF4-FFF2-40B4-BE49-F238E27FC236}">
                <a16:creationId xmlns:a16="http://schemas.microsoft.com/office/drawing/2014/main" id="{6A86F89C-712C-4101-BB6D-0633B41EBB2F}"/>
              </a:ext>
            </a:extLst>
          </p:cNvPr>
          <p:cNvGrpSpPr/>
          <p:nvPr/>
        </p:nvGrpSpPr>
        <p:grpSpPr>
          <a:xfrm>
            <a:off x="0" y="486227"/>
            <a:ext cx="1964237" cy="45719"/>
            <a:chOff x="0" y="48648"/>
            <a:chExt cx="3065374" cy="433470"/>
          </a:xfrm>
          <a:solidFill>
            <a:srgbClr val="FFECB2"/>
          </a:solidFill>
        </p:grpSpPr>
        <p:sp>
          <p:nvSpPr>
            <p:cNvPr id="3" name="Flussdiagramm: Verzögerung 2">
              <a:extLst>
                <a:ext uri="{FF2B5EF4-FFF2-40B4-BE49-F238E27FC236}">
                  <a16:creationId xmlns:a16="http://schemas.microsoft.com/office/drawing/2014/main" id="{8F0C29BE-A5C3-48FE-9984-DB62D417604C}"/>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4" name="Rechteck 3">
              <a:extLst>
                <a:ext uri="{FF2B5EF4-FFF2-40B4-BE49-F238E27FC236}">
                  <a16:creationId xmlns:a16="http://schemas.microsoft.com/office/drawing/2014/main" id="{A0DE59B6-A7EA-4AD8-B5D0-46FD234E8606}"/>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5" name="Google Shape;82;p13">
            <a:extLst>
              <a:ext uri="{FF2B5EF4-FFF2-40B4-BE49-F238E27FC236}">
                <a16:creationId xmlns:a16="http://schemas.microsoft.com/office/drawing/2014/main" id="{8A23DDEF-7A49-4BFB-B468-46373BCF47B2}"/>
              </a:ext>
            </a:extLst>
          </p:cNvPr>
          <p:cNvSpPr txBox="1">
            <a:spLocks/>
          </p:cNvSpPr>
          <p:nvPr/>
        </p:nvSpPr>
        <p:spPr>
          <a:xfrm>
            <a:off x="643800" y="67138"/>
            <a:ext cx="4519800" cy="350916"/>
          </a:xfrm>
          <a:prstGeom prst="rect">
            <a:avLst/>
          </a:prstGeom>
        </p:spPr>
        <p:txBody>
          <a:bodyPr spcFirstLastPara="1" wrap="none" lIns="0" tIns="0" rIns="0" bIns="0"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A5F9E"/>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pPr>
            <a:r>
              <a:rPr lang="en-US" sz="1600" spc="-50" dirty="0">
                <a:solidFill>
                  <a:srgbClr val="1190CB"/>
                </a:solidFill>
                <a:latin typeface="Red Hat Display" panose="020B0604020202020204" charset="0"/>
                <a:cs typeface="Red Hat Display" panose="020B0604020202020204" charset="0"/>
              </a:rPr>
              <a:t>Supply chain &amp; selling channels</a:t>
            </a:r>
          </a:p>
        </p:txBody>
      </p:sp>
      <p:pic>
        <p:nvPicPr>
          <p:cNvPr id="6" name="Grafik 5" descr="Kopf mit Zahnrädern">
            <a:extLst>
              <a:ext uri="{FF2B5EF4-FFF2-40B4-BE49-F238E27FC236}">
                <a16:creationId xmlns:a16="http://schemas.microsoft.com/office/drawing/2014/main" id="{2D0AD49A-92E8-44F8-9D0A-5BE23EF46C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491" y="22857"/>
            <a:ext cx="429283" cy="429283"/>
          </a:xfrm>
          <a:prstGeom prst="rect">
            <a:avLst/>
          </a:prstGeom>
        </p:spPr>
      </p:pic>
      <p:sp>
        <p:nvSpPr>
          <p:cNvPr id="7" name="TextBox 49">
            <a:extLst>
              <a:ext uri="{FF2B5EF4-FFF2-40B4-BE49-F238E27FC236}">
                <a16:creationId xmlns:a16="http://schemas.microsoft.com/office/drawing/2014/main" id="{BCE357FA-EE62-46B8-9090-6CA6A028BCFA}"/>
              </a:ext>
            </a:extLst>
          </p:cNvPr>
          <p:cNvSpPr txBox="1"/>
          <p:nvPr/>
        </p:nvSpPr>
        <p:spPr>
          <a:xfrm>
            <a:off x="399434" y="635649"/>
            <a:ext cx="1573731"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Multiuse bottle producer</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(metal)</a:t>
            </a:r>
          </a:p>
        </p:txBody>
      </p:sp>
      <p:sp>
        <p:nvSpPr>
          <p:cNvPr id="8" name="TextBox 49">
            <a:extLst>
              <a:ext uri="{FF2B5EF4-FFF2-40B4-BE49-F238E27FC236}">
                <a16:creationId xmlns:a16="http://schemas.microsoft.com/office/drawing/2014/main" id="{5D4DE241-5ED6-49CE-8578-99F44CFF0F84}"/>
              </a:ext>
            </a:extLst>
          </p:cNvPr>
          <p:cNvSpPr txBox="1"/>
          <p:nvPr/>
        </p:nvSpPr>
        <p:spPr>
          <a:xfrm>
            <a:off x="399434" y="1831435"/>
            <a:ext cx="1465920"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Bottle-head / Capsule holder producer</a:t>
            </a:r>
          </a:p>
        </p:txBody>
      </p:sp>
      <p:sp>
        <p:nvSpPr>
          <p:cNvPr id="9" name="TextBox 49">
            <a:extLst>
              <a:ext uri="{FF2B5EF4-FFF2-40B4-BE49-F238E27FC236}">
                <a16:creationId xmlns:a16="http://schemas.microsoft.com/office/drawing/2014/main" id="{F231510E-1133-4EF1-9030-AC2BAF6A351A}"/>
              </a:ext>
            </a:extLst>
          </p:cNvPr>
          <p:cNvSpPr txBox="1"/>
          <p:nvPr/>
        </p:nvSpPr>
        <p:spPr>
          <a:xfrm>
            <a:off x="399434" y="2831698"/>
            <a:ext cx="146592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Capsule producer</a:t>
            </a:r>
          </a:p>
        </p:txBody>
      </p:sp>
      <p:sp>
        <p:nvSpPr>
          <p:cNvPr id="10" name="TextBox 49">
            <a:extLst>
              <a:ext uri="{FF2B5EF4-FFF2-40B4-BE49-F238E27FC236}">
                <a16:creationId xmlns:a16="http://schemas.microsoft.com/office/drawing/2014/main" id="{108C6F17-2206-4273-912C-C7F6A5F6F9CE}"/>
              </a:ext>
            </a:extLst>
          </p:cNvPr>
          <p:cNvSpPr txBox="1"/>
          <p:nvPr/>
        </p:nvSpPr>
        <p:spPr>
          <a:xfrm>
            <a:off x="2556304" y="3362391"/>
            <a:ext cx="1417058"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Capsule filler and sealer</a:t>
            </a:r>
          </a:p>
        </p:txBody>
      </p:sp>
      <p:sp>
        <p:nvSpPr>
          <p:cNvPr id="11" name="TextBox 49">
            <a:extLst>
              <a:ext uri="{FF2B5EF4-FFF2-40B4-BE49-F238E27FC236}">
                <a16:creationId xmlns:a16="http://schemas.microsoft.com/office/drawing/2014/main" id="{85EF1487-83E5-480B-B0A9-7B1ACE8118A2}"/>
              </a:ext>
            </a:extLst>
          </p:cNvPr>
          <p:cNvSpPr txBox="1"/>
          <p:nvPr/>
        </p:nvSpPr>
        <p:spPr>
          <a:xfrm>
            <a:off x="399433" y="3979790"/>
            <a:ext cx="1551719"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Flavor producer (drinks)</a:t>
            </a:r>
          </a:p>
        </p:txBody>
      </p:sp>
      <p:pic>
        <p:nvPicPr>
          <p:cNvPr id="15" name="Grafik 14">
            <a:extLst>
              <a:ext uri="{FF2B5EF4-FFF2-40B4-BE49-F238E27FC236}">
                <a16:creationId xmlns:a16="http://schemas.microsoft.com/office/drawing/2014/main" id="{2AEFCAD6-B07B-4B8B-B732-12ADB667386A}"/>
              </a:ext>
            </a:extLst>
          </p:cNvPr>
          <p:cNvPicPr>
            <a:picLocks noChangeAspect="1"/>
          </p:cNvPicPr>
          <p:nvPr/>
        </p:nvPicPr>
        <p:blipFill>
          <a:blip r:embed="rId4"/>
          <a:stretch>
            <a:fillRect/>
          </a:stretch>
        </p:blipFill>
        <p:spPr>
          <a:xfrm>
            <a:off x="468664" y="3104761"/>
            <a:ext cx="712893" cy="134085"/>
          </a:xfrm>
          <a:prstGeom prst="rect">
            <a:avLst/>
          </a:prstGeom>
        </p:spPr>
      </p:pic>
      <p:pic>
        <p:nvPicPr>
          <p:cNvPr id="17" name="Grafik 16">
            <a:extLst>
              <a:ext uri="{FF2B5EF4-FFF2-40B4-BE49-F238E27FC236}">
                <a16:creationId xmlns:a16="http://schemas.microsoft.com/office/drawing/2014/main" id="{BDB2B9E4-9CE2-4B9A-A75A-DF50642745F6}"/>
              </a:ext>
            </a:extLst>
          </p:cNvPr>
          <p:cNvPicPr>
            <a:picLocks noChangeAspect="1"/>
          </p:cNvPicPr>
          <p:nvPr/>
        </p:nvPicPr>
        <p:blipFill>
          <a:blip r:embed="rId5"/>
          <a:stretch>
            <a:fillRect/>
          </a:stretch>
        </p:blipFill>
        <p:spPr>
          <a:xfrm>
            <a:off x="554480" y="4208384"/>
            <a:ext cx="631819" cy="252243"/>
          </a:xfrm>
          <a:prstGeom prst="rect">
            <a:avLst/>
          </a:prstGeom>
        </p:spPr>
      </p:pic>
      <p:pic>
        <p:nvPicPr>
          <p:cNvPr id="19" name="Grafik 18">
            <a:extLst>
              <a:ext uri="{FF2B5EF4-FFF2-40B4-BE49-F238E27FC236}">
                <a16:creationId xmlns:a16="http://schemas.microsoft.com/office/drawing/2014/main" id="{711C7BA5-896A-4610-A3BF-6F5AF886A07C}"/>
              </a:ext>
            </a:extLst>
          </p:cNvPr>
          <p:cNvPicPr>
            <a:picLocks noChangeAspect="1"/>
          </p:cNvPicPr>
          <p:nvPr/>
        </p:nvPicPr>
        <p:blipFill>
          <a:blip r:embed="rId6"/>
          <a:stretch>
            <a:fillRect/>
          </a:stretch>
        </p:blipFill>
        <p:spPr>
          <a:xfrm>
            <a:off x="1217725" y="4460726"/>
            <a:ext cx="692150" cy="288396"/>
          </a:xfrm>
          <a:prstGeom prst="rect">
            <a:avLst/>
          </a:prstGeom>
        </p:spPr>
      </p:pic>
      <p:pic>
        <p:nvPicPr>
          <p:cNvPr id="21" name="Grafik 20">
            <a:extLst>
              <a:ext uri="{FF2B5EF4-FFF2-40B4-BE49-F238E27FC236}">
                <a16:creationId xmlns:a16="http://schemas.microsoft.com/office/drawing/2014/main" id="{7F97B1AF-423E-4C1A-AA36-F942D7F12719}"/>
              </a:ext>
            </a:extLst>
          </p:cNvPr>
          <p:cNvPicPr>
            <a:picLocks noChangeAspect="1"/>
          </p:cNvPicPr>
          <p:nvPr/>
        </p:nvPicPr>
        <p:blipFill>
          <a:blip r:embed="rId7"/>
          <a:stretch>
            <a:fillRect/>
          </a:stretch>
        </p:blipFill>
        <p:spPr>
          <a:xfrm>
            <a:off x="657972" y="1058026"/>
            <a:ext cx="474401" cy="184666"/>
          </a:xfrm>
          <a:prstGeom prst="rect">
            <a:avLst/>
          </a:prstGeom>
        </p:spPr>
      </p:pic>
      <p:pic>
        <p:nvPicPr>
          <p:cNvPr id="23" name="Grafik 22">
            <a:extLst>
              <a:ext uri="{FF2B5EF4-FFF2-40B4-BE49-F238E27FC236}">
                <a16:creationId xmlns:a16="http://schemas.microsoft.com/office/drawing/2014/main" id="{10C5709B-190D-45A6-B6B4-21B07AB2F043}"/>
              </a:ext>
            </a:extLst>
          </p:cNvPr>
          <p:cNvPicPr>
            <a:picLocks noChangeAspect="1"/>
          </p:cNvPicPr>
          <p:nvPr/>
        </p:nvPicPr>
        <p:blipFill>
          <a:blip r:embed="rId8"/>
          <a:stretch>
            <a:fillRect/>
          </a:stretch>
        </p:blipFill>
        <p:spPr>
          <a:xfrm>
            <a:off x="472680" y="4679080"/>
            <a:ext cx="725892" cy="193764"/>
          </a:xfrm>
          <a:prstGeom prst="rect">
            <a:avLst/>
          </a:prstGeom>
        </p:spPr>
      </p:pic>
      <p:pic>
        <p:nvPicPr>
          <p:cNvPr id="25" name="Grafik 24">
            <a:extLst>
              <a:ext uri="{FF2B5EF4-FFF2-40B4-BE49-F238E27FC236}">
                <a16:creationId xmlns:a16="http://schemas.microsoft.com/office/drawing/2014/main" id="{124528BC-C0AE-4D08-81FC-43FB19EAD3CE}"/>
              </a:ext>
            </a:extLst>
          </p:cNvPr>
          <p:cNvPicPr>
            <a:picLocks noChangeAspect="1"/>
          </p:cNvPicPr>
          <p:nvPr/>
        </p:nvPicPr>
        <p:blipFill>
          <a:blip r:embed="rId9"/>
          <a:stretch>
            <a:fillRect/>
          </a:stretch>
        </p:blipFill>
        <p:spPr>
          <a:xfrm>
            <a:off x="1217725" y="4830089"/>
            <a:ext cx="665189" cy="196944"/>
          </a:xfrm>
          <a:prstGeom prst="rect">
            <a:avLst/>
          </a:prstGeom>
        </p:spPr>
      </p:pic>
      <p:pic>
        <p:nvPicPr>
          <p:cNvPr id="27" name="Grafik 26">
            <a:extLst>
              <a:ext uri="{FF2B5EF4-FFF2-40B4-BE49-F238E27FC236}">
                <a16:creationId xmlns:a16="http://schemas.microsoft.com/office/drawing/2014/main" id="{45C07B47-8A5E-488B-A461-2DB1DAB5D21C}"/>
              </a:ext>
            </a:extLst>
          </p:cNvPr>
          <p:cNvPicPr>
            <a:picLocks noChangeAspect="1"/>
          </p:cNvPicPr>
          <p:nvPr/>
        </p:nvPicPr>
        <p:blipFill>
          <a:blip r:embed="rId10"/>
          <a:stretch>
            <a:fillRect/>
          </a:stretch>
        </p:blipFill>
        <p:spPr>
          <a:xfrm>
            <a:off x="2613547" y="3737286"/>
            <a:ext cx="955216" cy="252243"/>
          </a:xfrm>
          <a:prstGeom prst="rect">
            <a:avLst/>
          </a:prstGeom>
        </p:spPr>
      </p:pic>
      <p:pic>
        <p:nvPicPr>
          <p:cNvPr id="29" name="Grafik 28">
            <a:extLst>
              <a:ext uri="{FF2B5EF4-FFF2-40B4-BE49-F238E27FC236}">
                <a16:creationId xmlns:a16="http://schemas.microsoft.com/office/drawing/2014/main" id="{02E29A3F-E313-4A00-8AE0-334D4686A14E}"/>
              </a:ext>
            </a:extLst>
          </p:cNvPr>
          <p:cNvPicPr>
            <a:picLocks noChangeAspect="1"/>
          </p:cNvPicPr>
          <p:nvPr/>
        </p:nvPicPr>
        <p:blipFill>
          <a:blip r:embed="rId11"/>
          <a:stretch>
            <a:fillRect/>
          </a:stretch>
        </p:blipFill>
        <p:spPr>
          <a:xfrm>
            <a:off x="3149750" y="4010271"/>
            <a:ext cx="674688" cy="232928"/>
          </a:xfrm>
          <a:prstGeom prst="rect">
            <a:avLst/>
          </a:prstGeom>
        </p:spPr>
      </p:pic>
      <p:pic>
        <p:nvPicPr>
          <p:cNvPr id="33" name="Grafik 32">
            <a:extLst>
              <a:ext uri="{FF2B5EF4-FFF2-40B4-BE49-F238E27FC236}">
                <a16:creationId xmlns:a16="http://schemas.microsoft.com/office/drawing/2014/main" id="{5D7F2664-C116-4296-A319-573AA2D77CD0}"/>
              </a:ext>
            </a:extLst>
          </p:cNvPr>
          <p:cNvPicPr>
            <a:picLocks noChangeAspect="1"/>
          </p:cNvPicPr>
          <p:nvPr/>
        </p:nvPicPr>
        <p:blipFill>
          <a:blip r:embed="rId12"/>
          <a:stretch>
            <a:fillRect/>
          </a:stretch>
        </p:blipFill>
        <p:spPr>
          <a:xfrm>
            <a:off x="1058063" y="3469241"/>
            <a:ext cx="623976" cy="250877"/>
          </a:xfrm>
          <a:prstGeom prst="rect">
            <a:avLst/>
          </a:prstGeom>
        </p:spPr>
      </p:pic>
      <p:pic>
        <p:nvPicPr>
          <p:cNvPr id="34" name="Grafik 33">
            <a:extLst>
              <a:ext uri="{FF2B5EF4-FFF2-40B4-BE49-F238E27FC236}">
                <a16:creationId xmlns:a16="http://schemas.microsoft.com/office/drawing/2014/main" id="{A7831AC4-63B5-496D-B22B-905C3F79C0D6}"/>
              </a:ext>
            </a:extLst>
          </p:cNvPr>
          <p:cNvPicPr>
            <a:picLocks noChangeAspect="1"/>
          </p:cNvPicPr>
          <p:nvPr/>
        </p:nvPicPr>
        <p:blipFill>
          <a:blip r:embed="rId12"/>
          <a:stretch>
            <a:fillRect/>
          </a:stretch>
        </p:blipFill>
        <p:spPr>
          <a:xfrm>
            <a:off x="448176" y="2291893"/>
            <a:ext cx="623976" cy="250877"/>
          </a:xfrm>
          <a:prstGeom prst="rect">
            <a:avLst/>
          </a:prstGeom>
        </p:spPr>
      </p:pic>
      <p:pic>
        <p:nvPicPr>
          <p:cNvPr id="36" name="Grafik 35">
            <a:extLst>
              <a:ext uri="{FF2B5EF4-FFF2-40B4-BE49-F238E27FC236}">
                <a16:creationId xmlns:a16="http://schemas.microsoft.com/office/drawing/2014/main" id="{0DEABDE8-0DED-48A8-93C7-3A728BA31B87}"/>
              </a:ext>
            </a:extLst>
          </p:cNvPr>
          <p:cNvPicPr>
            <a:picLocks noChangeAspect="1"/>
          </p:cNvPicPr>
          <p:nvPr/>
        </p:nvPicPr>
        <p:blipFill>
          <a:blip r:embed="rId13"/>
          <a:stretch>
            <a:fillRect/>
          </a:stretch>
        </p:blipFill>
        <p:spPr>
          <a:xfrm>
            <a:off x="1385205" y="1068320"/>
            <a:ext cx="389003" cy="391375"/>
          </a:xfrm>
          <a:prstGeom prst="rect">
            <a:avLst/>
          </a:prstGeom>
        </p:spPr>
      </p:pic>
      <p:pic>
        <p:nvPicPr>
          <p:cNvPr id="38" name="Grafik 37">
            <a:extLst>
              <a:ext uri="{FF2B5EF4-FFF2-40B4-BE49-F238E27FC236}">
                <a16:creationId xmlns:a16="http://schemas.microsoft.com/office/drawing/2014/main" id="{6265C7BD-04D3-433E-BF60-AB027A4807BD}"/>
              </a:ext>
            </a:extLst>
          </p:cNvPr>
          <p:cNvPicPr>
            <a:picLocks noChangeAspect="1"/>
          </p:cNvPicPr>
          <p:nvPr/>
        </p:nvPicPr>
        <p:blipFill>
          <a:blip r:embed="rId14"/>
          <a:stretch>
            <a:fillRect/>
          </a:stretch>
        </p:blipFill>
        <p:spPr>
          <a:xfrm>
            <a:off x="576920" y="1331089"/>
            <a:ext cx="555717" cy="217455"/>
          </a:xfrm>
          <a:prstGeom prst="rect">
            <a:avLst/>
          </a:prstGeom>
        </p:spPr>
      </p:pic>
      <p:sp>
        <p:nvSpPr>
          <p:cNvPr id="39" name="Rechteck 38">
            <a:extLst>
              <a:ext uri="{FF2B5EF4-FFF2-40B4-BE49-F238E27FC236}">
                <a16:creationId xmlns:a16="http://schemas.microsoft.com/office/drawing/2014/main" id="{42871015-7B43-4FFE-B86B-D5B927604A4B}"/>
              </a:ext>
            </a:extLst>
          </p:cNvPr>
          <p:cNvSpPr/>
          <p:nvPr/>
        </p:nvSpPr>
        <p:spPr>
          <a:xfrm>
            <a:off x="358474" y="600119"/>
            <a:ext cx="1620445" cy="1041855"/>
          </a:xfrm>
          <a:prstGeom prst="rect">
            <a:avLst/>
          </a:prstGeom>
          <a:noFill/>
          <a:ln w="12700">
            <a:solidFill>
              <a:srgbClr val="0A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0" name="Rechteck 39">
            <a:extLst>
              <a:ext uri="{FF2B5EF4-FFF2-40B4-BE49-F238E27FC236}">
                <a16:creationId xmlns:a16="http://schemas.microsoft.com/office/drawing/2014/main" id="{99F6E5C1-6125-4A70-98E4-9388335AA4B2}"/>
              </a:ext>
            </a:extLst>
          </p:cNvPr>
          <p:cNvSpPr/>
          <p:nvPr/>
        </p:nvSpPr>
        <p:spPr>
          <a:xfrm>
            <a:off x="355070" y="3932151"/>
            <a:ext cx="1650845" cy="1159146"/>
          </a:xfrm>
          <a:prstGeom prst="rect">
            <a:avLst/>
          </a:prstGeom>
          <a:noFill/>
          <a:ln w="12700">
            <a:solidFill>
              <a:srgbClr val="0A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1" name="Rechteck 40">
            <a:extLst>
              <a:ext uri="{FF2B5EF4-FFF2-40B4-BE49-F238E27FC236}">
                <a16:creationId xmlns:a16="http://schemas.microsoft.com/office/drawing/2014/main" id="{326A92D2-F9CD-4CA5-9910-F29CA6FC66A6}"/>
              </a:ext>
            </a:extLst>
          </p:cNvPr>
          <p:cNvSpPr/>
          <p:nvPr/>
        </p:nvSpPr>
        <p:spPr>
          <a:xfrm>
            <a:off x="355071" y="2789344"/>
            <a:ext cx="1650844" cy="970595"/>
          </a:xfrm>
          <a:prstGeom prst="rect">
            <a:avLst/>
          </a:prstGeom>
          <a:noFill/>
          <a:ln w="12700">
            <a:solidFill>
              <a:srgbClr val="0A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Rechteck 41">
            <a:extLst>
              <a:ext uri="{FF2B5EF4-FFF2-40B4-BE49-F238E27FC236}">
                <a16:creationId xmlns:a16="http://schemas.microsoft.com/office/drawing/2014/main" id="{29754C01-C462-48F7-83CF-13FC6DBDD2EA}"/>
              </a:ext>
            </a:extLst>
          </p:cNvPr>
          <p:cNvSpPr/>
          <p:nvPr/>
        </p:nvSpPr>
        <p:spPr>
          <a:xfrm>
            <a:off x="357920" y="1816377"/>
            <a:ext cx="1628910" cy="793565"/>
          </a:xfrm>
          <a:prstGeom prst="rect">
            <a:avLst/>
          </a:prstGeom>
          <a:noFill/>
          <a:ln w="12700">
            <a:solidFill>
              <a:srgbClr val="0A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3" name="Rechteck 42">
            <a:extLst>
              <a:ext uri="{FF2B5EF4-FFF2-40B4-BE49-F238E27FC236}">
                <a16:creationId xmlns:a16="http://schemas.microsoft.com/office/drawing/2014/main" id="{DEAEA65A-27EC-4B3D-BD66-7AC716354D7A}"/>
              </a:ext>
            </a:extLst>
          </p:cNvPr>
          <p:cNvSpPr/>
          <p:nvPr/>
        </p:nvSpPr>
        <p:spPr>
          <a:xfrm>
            <a:off x="2438437" y="3299420"/>
            <a:ext cx="1465919" cy="1069426"/>
          </a:xfrm>
          <a:prstGeom prst="rect">
            <a:avLst/>
          </a:prstGeom>
          <a:noFill/>
          <a:ln w="12700">
            <a:solidFill>
              <a:srgbClr val="0A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45" name="Grafik 44">
            <a:extLst>
              <a:ext uri="{FF2B5EF4-FFF2-40B4-BE49-F238E27FC236}">
                <a16:creationId xmlns:a16="http://schemas.microsoft.com/office/drawing/2014/main" id="{EDE3C217-9F0F-409C-986C-900915306CBB}"/>
              </a:ext>
            </a:extLst>
          </p:cNvPr>
          <p:cNvPicPr>
            <a:picLocks noChangeAspect="1"/>
          </p:cNvPicPr>
          <p:nvPr/>
        </p:nvPicPr>
        <p:blipFill>
          <a:blip r:embed="rId15"/>
          <a:stretch>
            <a:fillRect/>
          </a:stretch>
        </p:blipFill>
        <p:spPr>
          <a:xfrm>
            <a:off x="4472512" y="1769349"/>
            <a:ext cx="1141713" cy="1705522"/>
          </a:xfrm>
          <a:prstGeom prst="rect">
            <a:avLst/>
          </a:prstGeom>
        </p:spPr>
      </p:pic>
      <p:cxnSp>
        <p:nvCxnSpPr>
          <p:cNvPr id="54" name="Gerader Verbinder 53">
            <a:extLst>
              <a:ext uri="{FF2B5EF4-FFF2-40B4-BE49-F238E27FC236}">
                <a16:creationId xmlns:a16="http://schemas.microsoft.com/office/drawing/2014/main" id="{AE7E2E7B-F0A7-44FE-BA65-C7445137AEFF}"/>
              </a:ext>
            </a:extLst>
          </p:cNvPr>
          <p:cNvCxnSpPr>
            <a:cxnSpLocks/>
          </p:cNvCxnSpPr>
          <p:nvPr/>
        </p:nvCxnSpPr>
        <p:spPr>
          <a:xfrm>
            <a:off x="2005914" y="3237155"/>
            <a:ext cx="179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8B6F6E56-1844-4618-B3D7-9D18B94DFACE}"/>
              </a:ext>
            </a:extLst>
          </p:cNvPr>
          <p:cNvCxnSpPr>
            <a:cxnSpLocks/>
          </p:cNvCxnSpPr>
          <p:nvPr/>
        </p:nvCxnSpPr>
        <p:spPr>
          <a:xfrm>
            <a:off x="1978587" y="1123353"/>
            <a:ext cx="21450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CB5D649F-08D8-4BAC-84A3-A5E79449791E}"/>
              </a:ext>
            </a:extLst>
          </p:cNvPr>
          <p:cNvCxnSpPr>
            <a:cxnSpLocks/>
          </p:cNvCxnSpPr>
          <p:nvPr/>
        </p:nvCxnSpPr>
        <p:spPr>
          <a:xfrm>
            <a:off x="1986830" y="2214776"/>
            <a:ext cx="21367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Gerader Verbinder 57">
            <a:extLst>
              <a:ext uri="{FF2B5EF4-FFF2-40B4-BE49-F238E27FC236}">
                <a16:creationId xmlns:a16="http://schemas.microsoft.com/office/drawing/2014/main" id="{1DCA9C1C-DC90-498F-8C98-8E58BB263154}"/>
              </a:ext>
            </a:extLst>
          </p:cNvPr>
          <p:cNvCxnSpPr>
            <a:cxnSpLocks/>
          </p:cNvCxnSpPr>
          <p:nvPr/>
        </p:nvCxnSpPr>
        <p:spPr>
          <a:xfrm>
            <a:off x="2005914" y="4525822"/>
            <a:ext cx="179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AA117611-F28C-4041-84B9-14C675B78A06}"/>
              </a:ext>
            </a:extLst>
          </p:cNvPr>
          <p:cNvCxnSpPr/>
          <p:nvPr/>
        </p:nvCxnSpPr>
        <p:spPr>
          <a:xfrm>
            <a:off x="2185088" y="3237155"/>
            <a:ext cx="0" cy="1286605"/>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id="{319072E6-693F-4A62-A848-4BC620278ED7}"/>
              </a:ext>
            </a:extLst>
          </p:cNvPr>
          <p:cNvCxnSpPr>
            <a:cxnSpLocks/>
          </p:cNvCxnSpPr>
          <p:nvPr/>
        </p:nvCxnSpPr>
        <p:spPr>
          <a:xfrm>
            <a:off x="2185088" y="3846755"/>
            <a:ext cx="24133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Gerader Verbinder 65">
            <a:extLst>
              <a:ext uri="{FF2B5EF4-FFF2-40B4-BE49-F238E27FC236}">
                <a16:creationId xmlns:a16="http://schemas.microsoft.com/office/drawing/2014/main" id="{32C90C59-21A5-4C43-AB13-91528A7ECB87}"/>
              </a:ext>
            </a:extLst>
          </p:cNvPr>
          <p:cNvCxnSpPr>
            <a:cxnSpLocks/>
          </p:cNvCxnSpPr>
          <p:nvPr/>
        </p:nvCxnSpPr>
        <p:spPr>
          <a:xfrm>
            <a:off x="3897530" y="3846755"/>
            <a:ext cx="2260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Gerader Verbinder 67">
            <a:extLst>
              <a:ext uri="{FF2B5EF4-FFF2-40B4-BE49-F238E27FC236}">
                <a16:creationId xmlns:a16="http://schemas.microsoft.com/office/drawing/2014/main" id="{85E1C075-7AB2-4001-9586-5EE1A6DDCC24}"/>
              </a:ext>
            </a:extLst>
          </p:cNvPr>
          <p:cNvCxnSpPr/>
          <p:nvPr/>
        </p:nvCxnSpPr>
        <p:spPr>
          <a:xfrm>
            <a:off x="4114139" y="1123353"/>
            <a:ext cx="0" cy="2723402"/>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Gerader Verbinder 69">
            <a:extLst>
              <a:ext uri="{FF2B5EF4-FFF2-40B4-BE49-F238E27FC236}">
                <a16:creationId xmlns:a16="http://schemas.microsoft.com/office/drawing/2014/main" id="{9C5206D1-1479-487E-A5BC-1CCD5CA99D1B}"/>
              </a:ext>
            </a:extLst>
          </p:cNvPr>
          <p:cNvCxnSpPr>
            <a:cxnSpLocks/>
          </p:cNvCxnSpPr>
          <p:nvPr/>
        </p:nvCxnSpPr>
        <p:spPr>
          <a:xfrm>
            <a:off x="4114139" y="2621676"/>
            <a:ext cx="231758" cy="0"/>
          </a:xfrm>
          <a:prstGeom prst="line">
            <a:avLst/>
          </a:prstGeom>
        </p:spPr>
        <p:style>
          <a:lnRef idx="1">
            <a:schemeClr val="accent1"/>
          </a:lnRef>
          <a:fillRef idx="0">
            <a:schemeClr val="accent1"/>
          </a:fillRef>
          <a:effectRef idx="0">
            <a:schemeClr val="accent1"/>
          </a:effectRef>
          <a:fontRef idx="minor">
            <a:schemeClr val="tx1"/>
          </a:fontRef>
        </p:style>
      </p:cxnSp>
      <p:pic>
        <p:nvPicPr>
          <p:cNvPr id="75" name="Grafik 74">
            <a:extLst>
              <a:ext uri="{FF2B5EF4-FFF2-40B4-BE49-F238E27FC236}">
                <a16:creationId xmlns:a16="http://schemas.microsoft.com/office/drawing/2014/main" id="{01EA79F0-C013-48DC-BD24-7A76585B3C2E}"/>
              </a:ext>
            </a:extLst>
          </p:cNvPr>
          <p:cNvPicPr>
            <a:picLocks noChangeAspect="1"/>
          </p:cNvPicPr>
          <p:nvPr/>
        </p:nvPicPr>
        <p:blipFill>
          <a:blip r:embed="rId16"/>
          <a:stretch>
            <a:fillRect/>
          </a:stretch>
        </p:blipFill>
        <p:spPr>
          <a:xfrm>
            <a:off x="464688" y="3328634"/>
            <a:ext cx="468680" cy="333935"/>
          </a:xfrm>
          <a:prstGeom prst="rect">
            <a:avLst/>
          </a:prstGeom>
        </p:spPr>
      </p:pic>
      <p:cxnSp>
        <p:nvCxnSpPr>
          <p:cNvPr id="80" name="Gerader Verbinder 79">
            <a:extLst>
              <a:ext uri="{FF2B5EF4-FFF2-40B4-BE49-F238E27FC236}">
                <a16:creationId xmlns:a16="http://schemas.microsoft.com/office/drawing/2014/main" id="{65F0EF3E-E9D4-45E4-A278-90714C67711A}"/>
              </a:ext>
            </a:extLst>
          </p:cNvPr>
          <p:cNvCxnSpPr>
            <a:cxnSpLocks/>
          </p:cNvCxnSpPr>
          <p:nvPr/>
        </p:nvCxnSpPr>
        <p:spPr>
          <a:xfrm>
            <a:off x="5735993" y="2912258"/>
            <a:ext cx="1922107" cy="0"/>
          </a:xfrm>
          <a:prstGeom prst="line">
            <a:avLst/>
          </a:prstGeom>
        </p:spPr>
        <p:style>
          <a:lnRef idx="1">
            <a:schemeClr val="accent1"/>
          </a:lnRef>
          <a:fillRef idx="0">
            <a:schemeClr val="accent1"/>
          </a:fillRef>
          <a:effectRef idx="0">
            <a:schemeClr val="accent1"/>
          </a:effectRef>
          <a:fontRef idx="minor">
            <a:schemeClr val="tx1"/>
          </a:fontRef>
        </p:style>
      </p:cxnSp>
      <p:sp>
        <p:nvSpPr>
          <p:cNvPr id="81" name="TextBox 49">
            <a:extLst>
              <a:ext uri="{FF2B5EF4-FFF2-40B4-BE49-F238E27FC236}">
                <a16:creationId xmlns:a16="http://schemas.microsoft.com/office/drawing/2014/main" id="{EF8B1E9D-9678-41E0-BC90-85F4018BECF3}"/>
              </a:ext>
            </a:extLst>
          </p:cNvPr>
          <p:cNvSpPr txBox="1"/>
          <p:nvPr/>
        </p:nvSpPr>
        <p:spPr>
          <a:xfrm>
            <a:off x="6366304" y="1119612"/>
            <a:ext cx="141705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Crowdfunding</a:t>
            </a:r>
          </a:p>
        </p:txBody>
      </p:sp>
      <p:sp>
        <p:nvSpPr>
          <p:cNvPr id="84" name="Rechteck 83">
            <a:extLst>
              <a:ext uri="{FF2B5EF4-FFF2-40B4-BE49-F238E27FC236}">
                <a16:creationId xmlns:a16="http://schemas.microsoft.com/office/drawing/2014/main" id="{86F57AA7-9243-44C5-89D5-9837080C16B4}"/>
              </a:ext>
            </a:extLst>
          </p:cNvPr>
          <p:cNvSpPr/>
          <p:nvPr/>
        </p:nvSpPr>
        <p:spPr>
          <a:xfrm>
            <a:off x="6248438" y="1056641"/>
            <a:ext cx="1208938" cy="927942"/>
          </a:xfrm>
          <a:prstGeom prst="rect">
            <a:avLst/>
          </a:prstGeom>
          <a:noFill/>
          <a:ln w="12700">
            <a:solidFill>
              <a:srgbClr val="0A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5" name="Grafik 84">
            <a:extLst>
              <a:ext uri="{FF2B5EF4-FFF2-40B4-BE49-F238E27FC236}">
                <a16:creationId xmlns:a16="http://schemas.microsoft.com/office/drawing/2014/main" id="{3A1E0B5B-9C60-4526-A75E-589CB08D4CCD}"/>
              </a:ext>
            </a:extLst>
          </p:cNvPr>
          <p:cNvPicPr>
            <a:picLocks noChangeAspect="1"/>
          </p:cNvPicPr>
          <p:nvPr/>
        </p:nvPicPr>
        <p:blipFill>
          <a:blip r:embed="rId17"/>
          <a:stretch>
            <a:fillRect/>
          </a:stretch>
        </p:blipFill>
        <p:spPr>
          <a:xfrm>
            <a:off x="6366304" y="1334579"/>
            <a:ext cx="510452" cy="327312"/>
          </a:xfrm>
          <a:prstGeom prst="rect">
            <a:avLst/>
          </a:prstGeom>
        </p:spPr>
      </p:pic>
      <p:pic>
        <p:nvPicPr>
          <p:cNvPr id="86" name="Grafik 85">
            <a:extLst>
              <a:ext uri="{FF2B5EF4-FFF2-40B4-BE49-F238E27FC236}">
                <a16:creationId xmlns:a16="http://schemas.microsoft.com/office/drawing/2014/main" id="{1BA15179-07E8-4E62-A502-7FAF3EAF7253}"/>
              </a:ext>
            </a:extLst>
          </p:cNvPr>
          <p:cNvPicPr>
            <a:picLocks noChangeAspect="1"/>
          </p:cNvPicPr>
          <p:nvPr/>
        </p:nvPicPr>
        <p:blipFill>
          <a:blip r:embed="rId18"/>
          <a:stretch>
            <a:fillRect/>
          </a:stretch>
        </p:blipFill>
        <p:spPr>
          <a:xfrm>
            <a:off x="6845153" y="1468411"/>
            <a:ext cx="530976" cy="182738"/>
          </a:xfrm>
          <a:prstGeom prst="rect">
            <a:avLst/>
          </a:prstGeom>
        </p:spPr>
      </p:pic>
      <p:pic>
        <p:nvPicPr>
          <p:cNvPr id="87" name="Grafik 86">
            <a:extLst>
              <a:ext uri="{FF2B5EF4-FFF2-40B4-BE49-F238E27FC236}">
                <a16:creationId xmlns:a16="http://schemas.microsoft.com/office/drawing/2014/main" id="{DBDD32E6-BF7F-4EFF-B951-B1A30BD9378A}"/>
              </a:ext>
            </a:extLst>
          </p:cNvPr>
          <p:cNvPicPr>
            <a:picLocks noChangeAspect="1"/>
          </p:cNvPicPr>
          <p:nvPr/>
        </p:nvPicPr>
        <p:blipFill>
          <a:blip r:embed="rId19"/>
          <a:stretch>
            <a:fillRect/>
          </a:stretch>
        </p:blipFill>
        <p:spPr>
          <a:xfrm>
            <a:off x="6376625" y="1746786"/>
            <a:ext cx="989811" cy="161682"/>
          </a:xfrm>
          <a:prstGeom prst="rect">
            <a:avLst/>
          </a:prstGeom>
        </p:spPr>
      </p:pic>
      <p:sp>
        <p:nvSpPr>
          <p:cNvPr id="88" name="TextBox 49">
            <a:extLst>
              <a:ext uri="{FF2B5EF4-FFF2-40B4-BE49-F238E27FC236}">
                <a16:creationId xmlns:a16="http://schemas.microsoft.com/office/drawing/2014/main" id="{3C16DF4D-BF83-4EAC-92F1-1D518EA9BC42}"/>
              </a:ext>
            </a:extLst>
          </p:cNvPr>
          <p:cNvSpPr txBox="1"/>
          <p:nvPr/>
        </p:nvSpPr>
        <p:spPr>
          <a:xfrm>
            <a:off x="6366304" y="2362250"/>
            <a:ext cx="1000132"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Online sales</a:t>
            </a:r>
          </a:p>
        </p:txBody>
      </p:sp>
      <p:sp>
        <p:nvSpPr>
          <p:cNvPr id="89" name="Rechteck 88">
            <a:extLst>
              <a:ext uri="{FF2B5EF4-FFF2-40B4-BE49-F238E27FC236}">
                <a16:creationId xmlns:a16="http://schemas.microsoft.com/office/drawing/2014/main" id="{BD7C8C93-895F-4E28-BDE5-B501417F04A3}"/>
              </a:ext>
            </a:extLst>
          </p:cNvPr>
          <p:cNvSpPr/>
          <p:nvPr/>
        </p:nvSpPr>
        <p:spPr>
          <a:xfrm>
            <a:off x="6248438" y="2264444"/>
            <a:ext cx="1208938" cy="384800"/>
          </a:xfrm>
          <a:prstGeom prst="rect">
            <a:avLst/>
          </a:prstGeom>
          <a:noFill/>
          <a:ln w="12700">
            <a:solidFill>
              <a:srgbClr val="0A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3" name="TextBox 49">
            <a:extLst>
              <a:ext uri="{FF2B5EF4-FFF2-40B4-BE49-F238E27FC236}">
                <a16:creationId xmlns:a16="http://schemas.microsoft.com/office/drawing/2014/main" id="{F7B3D78F-B3AF-476F-BFEE-2384B5007DA8}"/>
              </a:ext>
            </a:extLst>
          </p:cNvPr>
          <p:cNvSpPr txBox="1"/>
          <p:nvPr/>
        </p:nvSpPr>
        <p:spPr>
          <a:xfrm>
            <a:off x="6384714" y="3221927"/>
            <a:ext cx="141705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Retail</a:t>
            </a:r>
          </a:p>
        </p:txBody>
      </p:sp>
      <p:sp>
        <p:nvSpPr>
          <p:cNvPr id="94" name="Rechteck 93">
            <a:extLst>
              <a:ext uri="{FF2B5EF4-FFF2-40B4-BE49-F238E27FC236}">
                <a16:creationId xmlns:a16="http://schemas.microsoft.com/office/drawing/2014/main" id="{FF84716E-3AA7-4CEA-9472-F3EE211A5E66}"/>
              </a:ext>
            </a:extLst>
          </p:cNvPr>
          <p:cNvSpPr/>
          <p:nvPr/>
        </p:nvSpPr>
        <p:spPr>
          <a:xfrm>
            <a:off x="6266848" y="3158956"/>
            <a:ext cx="1208938" cy="744287"/>
          </a:xfrm>
          <a:prstGeom prst="rect">
            <a:avLst/>
          </a:prstGeom>
          <a:noFill/>
          <a:ln w="12700">
            <a:solidFill>
              <a:srgbClr val="0A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101" name="Gerader Verbinder 100">
            <a:extLst>
              <a:ext uri="{FF2B5EF4-FFF2-40B4-BE49-F238E27FC236}">
                <a16:creationId xmlns:a16="http://schemas.microsoft.com/office/drawing/2014/main" id="{29D0B123-E347-4B24-8F41-003FF00B0E51}"/>
              </a:ext>
            </a:extLst>
          </p:cNvPr>
          <p:cNvCxnSpPr>
            <a:cxnSpLocks/>
          </p:cNvCxnSpPr>
          <p:nvPr/>
        </p:nvCxnSpPr>
        <p:spPr>
          <a:xfrm>
            <a:off x="5957291" y="1514728"/>
            <a:ext cx="0" cy="20587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Gerader Verbinder 102">
            <a:extLst>
              <a:ext uri="{FF2B5EF4-FFF2-40B4-BE49-F238E27FC236}">
                <a16:creationId xmlns:a16="http://schemas.microsoft.com/office/drawing/2014/main" id="{8F464AEA-985F-4731-B46C-2A2E7BAC37ED}"/>
              </a:ext>
            </a:extLst>
          </p:cNvPr>
          <p:cNvCxnSpPr>
            <a:cxnSpLocks/>
          </p:cNvCxnSpPr>
          <p:nvPr/>
        </p:nvCxnSpPr>
        <p:spPr>
          <a:xfrm>
            <a:off x="5957291" y="3573526"/>
            <a:ext cx="3095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Gerader Verbinder 104">
            <a:extLst>
              <a:ext uri="{FF2B5EF4-FFF2-40B4-BE49-F238E27FC236}">
                <a16:creationId xmlns:a16="http://schemas.microsoft.com/office/drawing/2014/main" id="{0D80AB52-70EB-4C4E-A2FA-7A87A7F8791B}"/>
              </a:ext>
            </a:extLst>
          </p:cNvPr>
          <p:cNvCxnSpPr>
            <a:cxnSpLocks/>
          </p:cNvCxnSpPr>
          <p:nvPr/>
        </p:nvCxnSpPr>
        <p:spPr>
          <a:xfrm flipV="1">
            <a:off x="5957291" y="1514628"/>
            <a:ext cx="289084" cy="100"/>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5315B980-6071-4AEA-A711-4FBCC6C46433}"/>
              </a:ext>
            </a:extLst>
          </p:cNvPr>
          <p:cNvPicPr>
            <a:picLocks noChangeAspect="1"/>
          </p:cNvPicPr>
          <p:nvPr/>
        </p:nvPicPr>
        <p:blipFill>
          <a:blip r:embed="rId20"/>
          <a:stretch>
            <a:fillRect/>
          </a:stretch>
        </p:blipFill>
        <p:spPr>
          <a:xfrm>
            <a:off x="1217724" y="2279495"/>
            <a:ext cx="672427" cy="178664"/>
          </a:xfrm>
          <a:prstGeom prst="rect">
            <a:avLst/>
          </a:prstGeom>
        </p:spPr>
      </p:pic>
      <p:pic>
        <p:nvPicPr>
          <p:cNvPr id="16" name="Grafik 15">
            <a:extLst>
              <a:ext uri="{FF2B5EF4-FFF2-40B4-BE49-F238E27FC236}">
                <a16:creationId xmlns:a16="http://schemas.microsoft.com/office/drawing/2014/main" id="{A8FE091B-4AFC-41BE-8808-7085127D65A2}"/>
              </a:ext>
            </a:extLst>
          </p:cNvPr>
          <p:cNvPicPr>
            <a:picLocks noChangeAspect="1"/>
          </p:cNvPicPr>
          <p:nvPr/>
        </p:nvPicPr>
        <p:blipFill>
          <a:blip r:embed="rId21"/>
          <a:stretch>
            <a:fillRect/>
          </a:stretch>
        </p:blipFill>
        <p:spPr>
          <a:xfrm>
            <a:off x="6956372" y="3646653"/>
            <a:ext cx="429288" cy="199090"/>
          </a:xfrm>
          <a:prstGeom prst="rect">
            <a:avLst/>
          </a:prstGeom>
        </p:spPr>
      </p:pic>
      <p:pic>
        <p:nvPicPr>
          <p:cNvPr id="20" name="Grafik 19">
            <a:extLst>
              <a:ext uri="{FF2B5EF4-FFF2-40B4-BE49-F238E27FC236}">
                <a16:creationId xmlns:a16="http://schemas.microsoft.com/office/drawing/2014/main" id="{4047DD99-CCB7-45C7-9A76-1BE0DD186DDA}"/>
              </a:ext>
            </a:extLst>
          </p:cNvPr>
          <p:cNvPicPr>
            <a:picLocks noChangeAspect="1"/>
          </p:cNvPicPr>
          <p:nvPr/>
        </p:nvPicPr>
        <p:blipFill>
          <a:blip r:embed="rId22"/>
          <a:stretch>
            <a:fillRect/>
          </a:stretch>
        </p:blipFill>
        <p:spPr>
          <a:xfrm>
            <a:off x="6447093" y="3477739"/>
            <a:ext cx="709712" cy="215791"/>
          </a:xfrm>
          <a:prstGeom prst="rect">
            <a:avLst/>
          </a:prstGeom>
        </p:spPr>
      </p:pic>
      <p:sp>
        <p:nvSpPr>
          <p:cNvPr id="67" name="Rechteck 66">
            <a:extLst>
              <a:ext uri="{FF2B5EF4-FFF2-40B4-BE49-F238E27FC236}">
                <a16:creationId xmlns:a16="http://schemas.microsoft.com/office/drawing/2014/main" id="{1BEE2BA9-14B3-4F57-A202-CF7C2E76A358}"/>
              </a:ext>
            </a:extLst>
          </p:cNvPr>
          <p:cNvSpPr/>
          <p:nvPr/>
        </p:nvSpPr>
        <p:spPr>
          <a:xfrm>
            <a:off x="7658100" y="2571750"/>
            <a:ext cx="1208938" cy="1121780"/>
          </a:xfrm>
          <a:prstGeom prst="rect">
            <a:avLst/>
          </a:prstGeom>
          <a:noFill/>
          <a:ln w="12700">
            <a:solidFill>
              <a:srgbClr val="0A5F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TextBox 49">
            <a:extLst>
              <a:ext uri="{FF2B5EF4-FFF2-40B4-BE49-F238E27FC236}">
                <a16:creationId xmlns:a16="http://schemas.microsoft.com/office/drawing/2014/main" id="{4233D431-DFD2-49BC-BE2E-B3EA0CB851FF}"/>
              </a:ext>
            </a:extLst>
          </p:cNvPr>
          <p:cNvSpPr txBox="1"/>
          <p:nvPr/>
        </p:nvSpPr>
        <p:spPr>
          <a:xfrm>
            <a:off x="7754026" y="2627614"/>
            <a:ext cx="141705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Collaborations</a:t>
            </a:r>
          </a:p>
        </p:txBody>
      </p:sp>
      <p:pic>
        <p:nvPicPr>
          <p:cNvPr id="73" name="Google Shape;187;p6">
            <a:extLst>
              <a:ext uri="{FF2B5EF4-FFF2-40B4-BE49-F238E27FC236}">
                <a16:creationId xmlns:a16="http://schemas.microsoft.com/office/drawing/2014/main" id="{06D58407-51BA-4D7A-A47A-84E5B48527F7}"/>
              </a:ext>
            </a:extLst>
          </p:cNvPr>
          <p:cNvPicPr preferRelativeResize="0"/>
          <p:nvPr/>
        </p:nvPicPr>
        <p:blipFill rotWithShape="1">
          <a:blip r:embed="rId23">
            <a:alphaModFix/>
          </a:blip>
          <a:srcRect/>
          <a:stretch/>
        </p:blipFill>
        <p:spPr>
          <a:xfrm>
            <a:off x="7783782" y="3007872"/>
            <a:ext cx="335542" cy="335542"/>
          </a:xfrm>
          <a:prstGeom prst="rect">
            <a:avLst/>
          </a:prstGeom>
          <a:noFill/>
          <a:ln>
            <a:noFill/>
          </a:ln>
        </p:spPr>
      </p:pic>
      <p:pic>
        <p:nvPicPr>
          <p:cNvPr id="74" name="Google Shape;188;p6">
            <a:extLst>
              <a:ext uri="{FF2B5EF4-FFF2-40B4-BE49-F238E27FC236}">
                <a16:creationId xmlns:a16="http://schemas.microsoft.com/office/drawing/2014/main" id="{9E2122F3-CD9B-48EE-A850-E612CE7FE8F0}"/>
              </a:ext>
            </a:extLst>
          </p:cNvPr>
          <p:cNvPicPr preferRelativeResize="0"/>
          <p:nvPr/>
        </p:nvPicPr>
        <p:blipFill rotWithShape="1">
          <a:blip r:embed="rId24">
            <a:alphaModFix/>
          </a:blip>
          <a:srcRect/>
          <a:stretch/>
        </p:blipFill>
        <p:spPr>
          <a:xfrm>
            <a:off x="7776749" y="3435890"/>
            <a:ext cx="902563" cy="216643"/>
          </a:xfrm>
          <a:prstGeom prst="rect">
            <a:avLst/>
          </a:prstGeom>
          <a:noFill/>
          <a:ln>
            <a:noFill/>
          </a:ln>
        </p:spPr>
      </p:pic>
      <p:pic>
        <p:nvPicPr>
          <p:cNvPr id="14" name="Grafik 13">
            <a:extLst>
              <a:ext uri="{FF2B5EF4-FFF2-40B4-BE49-F238E27FC236}">
                <a16:creationId xmlns:a16="http://schemas.microsoft.com/office/drawing/2014/main" id="{7068C97F-9942-4D29-BDC2-3B1272133561}"/>
              </a:ext>
            </a:extLst>
          </p:cNvPr>
          <p:cNvPicPr>
            <a:picLocks noChangeAspect="1"/>
          </p:cNvPicPr>
          <p:nvPr/>
        </p:nvPicPr>
        <p:blipFill>
          <a:blip r:embed="rId25"/>
          <a:stretch>
            <a:fillRect/>
          </a:stretch>
        </p:blipFill>
        <p:spPr>
          <a:xfrm>
            <a:off x="1472703" y="3016364"/>
            <a:ext cx="507138" cy="194006"/>
          </a:xfrm>
          <a:prstGeom prst="rect">
            <a:avLst/>
          </a:prstGeom>
        </p:spPr>
      </p:pic>
      <p:pic>
        <p:nvPicPr>
          <p:cNvPr id="22" name="Grafik 21">
            <a:extLst>
              <a:ext uri="{FF2B5EF4-FFF2-40B4-BE49-F238E27FC236}">
                <a16:creationId xmlns:a16="http://schemas.microsoft.com/office/drawing/2014/main" id="{8A5EBBF3-C8F2-4E4B-A7DB-98B46A2958C2}"/>
              </a:ext>
            </a:extLst>
          </p:cNvPr>
          <p:cNvPicPr>
            <a:picLocks noChangeAspect="1"/>
          </p:cNvPicPr>
          <p:nvPr/>
        </p:nvPicPr>
        <p:blipFill>
          <a:blip r:embed="rId26"/>
          <a:stretch>
            <a:fillRect/>
          </a:stretch>
        </p:blipFill>
        <p:spPr>
          <a:xfrm>
            <a:off x="1288909" y="3274641"/>
            <a:ext cx="556322" cy="184671"/>
          </a:xfrm>
          <a:prstGeom prst="rect">
            <a:avLst/>
          </a:prstGeom>
        </p:spPr>
      </p:pic>
      <p:pic>
        <p:nvPicPr>
          <p:cNvPr id="65" name="Grafik 64">
            <a:extLst>
              <a:ext uri="{FF2B5EF4-FFF2-40B4-BE49-F238E27FC236}">
                <a16:creationId xmlns:a16="http://schemas.microsoft.com/office/drawing/2014/main" id="{4E2438C3-84FA-4DDA-A9D6-BAA68AE4252F}"/>
              </a:ext>
            </a:extLst>
          </p:cNvPr>
          <p:cNvPicPr>
            <a:picLocks noChangeAspect="1"/>
          </p:cNvPicPr>
          <p:nvPr/>
        </p:nvPicPr>
        <p:blipFill>
          <a:blip r:embed="rId27"/>
          <a:stretch>
            <a:fillRect/>
          </a:stretch>
        </p:blipFill>
        <p:spPr>
          <a:xfrm>
            <a:off x="8246337" y="2974431"/>
            <a:ext cx="570394" cy="161362"/>
          </a:xfrm>
          <a:prstGeom prst="rect">
            <a:avLst/>
          </a:prstGeom>
        </p:spPr>
      </p:pic>
    </p:spTree>
    <p:extLst>
      <p:ext uri="{BB962C8B-B14F-4D97-AF65-F5344CB8AC3E}">
        <p14:creationId xmlns:p14="http://schemas.microsoft.com/office/powerpoint/2010/main" val="2645210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58" name="Flussdiagramm: Verbinder 57">
            <a:extLst>
              <a:ext uri="{FF2B5EF4-FFF2-40B4-BE49-F238E27FC236}">
                <a16:creationId xmlns:a16="http://schemas.microsoft.com/office/drawing/2014/main" id="{DF08BA94-9124-44DB-B1FC-17B4E225AF9B}"/>
              </a:ext>
            </a:extLst>
          </p:cNvPr>
          <p:cNvSpPr>
            <a:spLocks noChangeAspect="1"/>
          </p:cNvSpPr>
          <p:nvPr/>
        </p:nvSpPr>
        <p:spPr>
          <a:xfrm>
            <a:off x="2735926" y="205606"/>
            <a:ext cx="4865024" cy="4881875"/>
          </a:xfrm>
          <a:prstGeom prst="flowChartConnector">
            <a:avLst/>
          </a:prstGeom>
          <a:solidFill>
            <a:srgbClr val="ADD0E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54" name="Flussdiagramm: Verbinder 53">
            <a:extLst>
              <a:ext uri="{FF2B5EF4-FFF2-40B4-BE49-F238E27FC236}">
                <a16:creationId xmlns:a16="http://schemas.microsoft.com/office/drawing/2014/main" id="{45C5A007-9588-4470-99D2-E924E53E5ABD}"/>
              </a:ext>
            </a:extLst>
          </p:cNvPr>
          <p:cNvSpPr/>
          <p:nvPr/>
        </p:nvSpPr>
        <p:spPr>
          <a:xfrm>
            <a:off x="2973305" y="1232812"/>
            <a:ext cx="3675287" cy="3708583"/>
          </a:xfrm>
          <a:prstGeom prst="flowChartConnector">
            <a:avLst/>
          </a:prstGeom>
          <a:solidFill>
            <a:schemeClr val="accent1">
              <a:lumMod val="10000"/>
              <a:lumOff val="90000"/>
              <a:alpha val="76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6" name="Flussdiagramm: Verbinder 45">
            <a:extLst>
              <a:ext uri="{FF2B5EF4-FFF2-40B4-BE49-F238E27FC236}">
                <a16:creationId xmlns:a16="http://schemas.microsoft.com/office/drawing/2014/main" id="{04A9F009-93B5-4881-A2B3-654D7C2654EE}"/>
              </a:ext>
            </a:extLst>
          </p:cNvPr>
          <p:cNvSpPr/>
          <p:nvPr/>
        </p:nvSpPr>
        <p:spPr>
          <a:xfrm>
            <a:off x="3449692" y="2450693"/>
            <a:ext cx="672494" cy="654471"/>
          </a:xfrm>
          <a:prstGeom prst="flowChartConnector">
            <a:avLst/>
          </a:prstGeom>
          <a:solidFill>
            <a:srgbClr val="F8F0D8"/>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100" b="1" dirty="0"/>
          </a:p>
        </p:txBody>
      </p:sp>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34" name="Google Shape;82;p13">
            <a:extLst>
              <a:ext uri="{FF2B5EF4-FFF2-40B4-BE49-F238E27FC236}">
                <a16:creationId xmlns:a16="http://schemas.microsoft.com/office/drawing/2014/main" id="{0C3CE821-B87C-48FA-9729-AC9B5C6E4907}"/>
              </a:ext>
            </a:extLst>
          </p:cNvPr>
          <p:cNvSpPr txBox="1">
            <a:spLocks noGrp="1"/>
          </p:cNvSpPr>
          <p:nvPr>
            <p:ph type="title"/>
          </p:nvPr>
        </p:nvSpPr>
        <p:spPr>
          <a:prstGeom prst="rect">
            <a:avLst/>
          </a:prstGeom>
        </p:spPr>
        <p:txBody>
          <a:bodyPr spcFirstLastPara="1" wrap="none" lIns="0" tIns="0" rIns="0" bIns="0" numCol="1" spcCol="0" anchor="ctr" anchorCtr="0">
            <a:noAutofit/>
          </a:bodyPr>
          <a:lstStyle/>
          <a:p>
            <a:pPr algn="l">
              <a:lnSpc>
                <a:spcPct val="90000"/>
              </a:lnSpc>
            </a:pPr>
            <a:r>
              <a:rPr lang="en-US" sz="1600" spc="-50" dirty="0">
                <a:solidFill>
                  <a:srgbClr val="1190CB"/>
                </a:solidFill>
                <a:latin typeface="Red Hat Display" panose="020B0604020202020204" charset="0"/>
                <a:cs typeface="Red Hat Display" panose="020B0604020202020204" charset="0"/>
              </a:rPr>
              <a:t>Market opportunity soft drinks – 2020</a:t>
            </a:r>
          </a:p>
        </p:txBody>
      </p:sp>
      <p:sp>
        <p:nvSpPr>
          <p:cNvPr id="34" name="Google Shape;69;p2">
            <a:extLst>
              <a:ext uri="{FF2B5EF4-FFF2-40B4-BE49-F238E27FC236}">
                <a16:creationId xmlns:a16="http://schemas.microsoft.com/office/drawing/2014/main" id="{62A27E36-184C-4654-9DB9-78F4015A73B0}"/>
              </a:ext>
            </a:extLst>
          </p:cNvPr>
          <p:cNvSpPr txBox="1"/>
          <p:nvPr/>
        </p:nvSpPr>
        <p:spPr>
          <a:xfrm>
            <a:off x="0" y="4817882"/>
            <a:ext cx="8694217" cy="2154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spc="-50" dirty="0">
                <a:solidFill>
                  <a:srgbClr val="0A5F9E"/>
                </a:solidFill>
                <a:latin typeface="+mn-lt"/>
                <a:cs typeface="Calibri" panose="020F0502020204030204" pitchFamily="34" charset="0"/>
                <a:sym typeface="Arial"/>
              </a:rPr>
              <a:t>statista.com  / FX rate USD/CHF 0.93</a:t>
            </a:r>
            <a:endParaRPr spc="-50" dirty="0">
              <a:solidFill>
                <a:srgbClr val="0A5F9E"/>
              </a:solidFill>
              <a:latin typeface="+mn-lt"/>
              <a:cs typeface="Calibri" panose="020F0502020204030204" pitchFamily="34" charset="0"/>
            </a:endParaRPr>
          </a:p>
        </p:txBody>
      </p:sp>
      <p:grpSp>
        <p:nvGrpSpPr>
          <p:cNvPr id="123" name="Google Shape;831;p47">
            <a:extLst>
              <a:ext uri="{FF2B5EF4-FFF2-40B4-BE49-F238E27FC236}">
                <a16:creationId xmlns:a16="http://schemas.microsoft.com/office/drawing/2014/main" id="{A8225AED-E68E-41C0-824F-38D48902669E}"/>
              </a:ext>
            </a:extLst>
          </p:cNvPr>
          <p:cNvGrpSpPr/>
          <p:nvPr/>
        </p:nvGrpSpPr>
        <p:grpSpPr>
          <a:xfrm>
            <a:off x="149810" y="88699"/>
            <a:ext cx="350068" cy="350573"/>
            <a:chOff x="5657041" y="974850"/>
            <a:chExt cx="416500" cy="417100"/>
          </a:xfrm>
        </p:grpSpPr>
        <p:sp>
          <p:nvSpPr>
            <p:cNvPr id="124" name="Google Shape;832;p47">
              <a:extLst>
                <a:ext uri="{FF2B5EF4-FFF2-40B4-BE49-F238E27FC236}">
                  <a16:creationId xmlns:a16="http://schemas.microsoft.com/office/drawing/2014/main" id="{A7AC70DE-1869-4D2A-94A9-814BEE1098E9}"/>
                </a:ext>
              </a:extLst>
            </p:cNvPr>
            <p:cNvSpPr/>
            <p:nvPr/>
          </p:nvSpPr>
          <p:spPr>
            <a:xfrm>
              <a:off x="5688091" y="997975"/>
              <a:ext cx="151650" cy="154700"/>
            </a:xfrm>
            <a:custGeom>
              <a:avLst/>
              <a:gdLst/>
              <a:ahLst/>
              <a:cxnLst/>
              <a:rect l="l" t="t" r="r" b="b"/>
              <a:pathLst>
                <a:path w="6066" h="6188" fill="none" extrusionOk="0">
                  <a:moveTo>
                    <a:pt x="2680" y="74"/>
                  </a:moveTo>
                  <a:lnTo>
                    <a:pt x="2680" y="74"/>
                  </a:lnTo>
                  <a:lnTo>
                    <a:pt x="2607" y="1"/>
                  </a:lnTo>
                  <a:lnTo>
                    <a:pt x="2534" y="1"/>
                  </a:lnTo>
                  <a:lnTo>
                    <a:pt x="2461" y="25"/>
                  </a:lnTo>
                  <a:lnTo>
                    <a:pt x="2436" y="147"/>
                  </a:lnTo>
                  <a:lnTo>
                    <a:pt x="2095" y="1803"/>
                  </a:lnTo>
                  <a:lnTo>
                    <a:pt x="2095" y="1803"/>
                  </a:lnTo>
                  <a:lnTo>
                    <a:pt x="2047" y="1925"/>
                  </a:lnTo>
                  <a:lnTo>
                    <a:pt x="1974" y="2047"/>
                  </a:lnTo>
                  <a:lnTo>
                    <a:pt x="1852" y="2169"/>
                  </a:lnTo>
                  <a:lnTo>
                    <a:pt x="1730" y="2217"/>
                  </a:lnTo>
                  <a:lnTo>
                    <a:pt x="123" y="2753"/>
                  </a:lnTo>
                  <a:lnTo>
                    <a:pt x="123" y="2753"/>
                  </a:lnTo>
                  <a:lnTo>
                    <a:pt x="25" y="2826"/>
                  </a:lnTo>
                  <a:lnTo>
                    <a:pt x="1" y="2875"/>
                  </a:lnTo>
                  <a:lnTo>
                    <a:pt x="25" y="2948"/>
                  </a:lnTo>
                  <a:lnTo>
                    <a:pt x="98" y="3021"/>
                  </a:lnTo>
                  <a:lnTo>
                    <a:pt x="1584" y="3849"/>
                  </a:lnTo>
                  <a:lnTo>
                    <a:pt x="1584" y="3849"/>
                  </a:lnTo>
                  <a:lnTo>
                    <a:pt x="1706" y="3922"/>
                  </a:lnTo>
                  <a:lnTo>
                    <a:pt x="1803" y="4044"/>
                  </a:lnTo>
                  <a:lnTo>
                    <a:pt x="1852" y="4190"/>
                  </a:lnTo>
                  <a:lnTo>
                    <a:pt x="1876" y="4312"/>
                  </a:lnTo>
                  <a:lnTo>
                    <a:pt x="1901" y="6017"/>
                  </a:lnTo>
                  <a:lnTo>
                    <a:pt x="1901" y="6017"/>
                  </a:lnTo>
                  <a:lnTo>
                    <a:pt x="1925" y="6114"/>
                  </a:lnTo>
                  <a:lnTo>
                    <a:pt x="1974" y="6187"/>
                  </a:lnTo>
                  <a:lnTo>
                    <a:pt x="2047" y="6187"/>
                  </a:lnTo>
                  <a:lnTo>
                    <a:pt x="2120" y="6114"/>
                  </a:lnTo>
                  <a:lnTo>
                    <a:pt x="3362" y="4969"/>
                  </a:lnTo>
                  <a:lnTo>
                    <a:pt x="3362" y="4969"/>
                  </a:lnTo>
                  <a:lnTo>
                    <a:pt x="3484" y="4872"/>
                  </a:lnTo>
                  <a:lnTo>
                    <a:pt x="3630" y="4823"/>
                  </a:lnTo>
                  <a:lnTo>
                    <a:pt x="3776" y="4823"/>
                  </a:lnTo>
                  <a:lnTo>
                    <a:pt x="3922" y="4848"/>
                  </a:lnTo>
                  <a:lnTo>
                    <a:pt x="5530" y="5335"/>
                  </a:lnTo>
                  <a:lnTo>
                    <a:pt x="5530" y="5335"/>
                  </a:lnTo>
                  <a:lnTo>
                    <a:pt x="5651" y="5359"/>
                  </a:lnTo>
                  <a:lnTo>
                    <a:pt x="5700" y="5335"/>
                  </a:lnTo>
                  <a:lnTo>
                    <a:pt x="5724" y="5262"/>
                  </a:lnTo>
                  <a:lnTo>
                    <a:pt x="5700" y="5164"/>
                  </a:lnTo>
                  <a:lnTo>
                    <a:pt x="4994" y="3606"/>
                  </a:lnTo>
                  <a:lnTo>
                    <a:pt x="4994" y="3606"/>
                  </a:lnTo>
                  <a:lnTo>
                    <a:pt x="4945" y="3484"/>
                  </a:lnTo>
                  <a:lnTo>
                    <a:pt x="4945" y="3338"/>
                  </a:lnTo>
                  <a:lnTo>
                    <a:pt x="4969" y="3191"/>
                  </a:lnTo>
                  <a:lnTo>
                    <a:pt x="5042" y="3070"/>
                  </a:lnTo>
                  <a:lnTo>
                    <a:pt x="6017" y="1681"/>
                  </a:lnTo>
                  <a:lnTo>
                    <a:pt x="6017" y="1681"/>
                  </a:lnTo>
                  <a:lnTo>
                    <a:pt x="6065" y="1584"/>
                  </a:lnTo>
                  <a:lnTo>
                    <a:pt x="6065" y="1511"/>
                  </a:lnTo>
                  <a:lnTo>
                    <a:pt x="5992" y="1462"/>
                  </a:lnTo>
                  <a:lnTo>
                    <a:pt x="5895" y="1462"/>
                  </a:lnTo>
                  <a:lnTo>
                    <a:pt x="4190" y="1657"/>
                  </a:lnTo>
                  <a:lnTo>
                    <a:pt x="4190" y="1657"/>
                  </a:lnTo>
                  <a:lnTo>
                    <a:pt x="4068" y="1657"/>
                  </a:lnTo>
                  <a:lnTo>
                    <a:pt x="3922" y="1608"/>
                  </a:lnTo>
                  <a:lnTo>
                    <a:pt x="3800" y="1535"/>
                  </a:lnTo>
                  <a:lnTo>
                    <a:pt x="3703" y="1438"/>
                  </a:lnTo>
                  <a:lnTo>
                    <a:pt x="2680" y="74"/>
                  </a:lnTo>
                  <a:close/>
                </a:path>
              </a:pathLst>
            </a:custGeom>
            <a:noFill/>
            <a:ln w="285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33;p47">
              <a:extLst>
                <a:ext uri="{FF2B5EF4-FFF2-40B4-BE49-F238E27FC236}">
                  <a16:creationId xmlns:a16="http://schemas.microsoft.com/office/drawing/2014/main" id="{7BE23BB4-DE8E-4B18-946A-4104F1CDC585}"/>
                </a:ext>
              </a:extLst>
            </p:cNvPr>
            <p:cNvSpPr/>
            <p:nvPr/>
          </p:nvSpPr>
          <p:spPr>
            <a:xfrm>
              <a:off x="5657041" y="974850"/>
              <a:ext cx="416500" cy="417100"/>
            </a:xfrm>
            <a:custGeom>
              <a:avLst/>
              <a:gdLst/>
              <a:ahLst/>
              <a:cxnLst/>
              <a:rect l="l" t="t" r="r" b="b"/>
              <a:pathLst>
                <a:path w="16660" h="16684" fill="none" extrusionOk="0">
                  <a:moveTo>
                    <a:pt x="4872" y="12202"/>
                  </a:moveTo>
                  <a:lnTo>
                    <a:pt x="4872" y="12202"/>
                  </a:lnTo>
                  <a:lnTo>
                    <a:pt x="5261" y="12178"/>
                  </a:lnTo>
                  <a:lnTo>
                    <a:pt x="5627" y="12154"/>
                  </a:lnTo>
                  <a:lnTo>
                    <a:pt x="5992" y="12105"/>
                  </a:lnTo>
                  <a:lnTo>
                    <a:pt x="6357" y="12032"/>
                  </a:lnTo>
                  <a:lnTo>
                    <a:pt x="6698" y="11959"/>
                  </a:lnTo>
                  <a:lnTo>
                    <a:pt x="7039" y="11861"/>
                  </a:lnTo>
                  <a:lnTo>
                    <a:pt x="7380" y="11740"/>
                  </a:lnTo>
                  <a:lnTo>
                    <a:pt x="7721" y="11618"/>
                  </a:lnTo>
                  <a:lnTo>
                    <a:pt x="8038" y="11472"/>
                  </a:lnTo>
                  <a:lnTo>
                    <a:pt x="8355" y="11301"/>
                  </a:lnTo>
                  <a:lnTo>
                    <a:pt x="8671" y="11131"/>
                  </a:lnTo>
                  <a:lnTo>
                    <a:pt x="8963" y="10936"/>
                  </a:lnTo>
                  <a:lnTo>
                    <a:pt x="9256" y="10741"/>
                  </a:lnTo>
                  <a:lnTo>
                    <a:pt x="9524" y="10522"/>
                  </a:lnTo>
                  <a:lnTo>
                    <a:pt x="9792" y="10303"/>
                  </a:lnTo>
                  <a:lnTo>
                    <a:pt x="10035" y="10059"/>
                  </a:lnTo>
                  <a:lnTo>
                    <a:pt x="10279" y="9791"/>
                  </a:lnTo>
                  <a:lnTo>
                    <a:pt x="10522" y="9523"/>
                  </a:lnTo>
                  <a:lnTo>
                    <a:pt x="10741" y="9255"/>
                  </a:lnTo>
                  <a:lnTo>
                    <a:pt x="10936" y="8963"/>
                  </a:lnTo>
                  <a:lnTo>
                    <a:pt x="11131" y="8671"/>
                  </a:lnTo>
                  <a:lnTo>
                    <a:pt x="11302" y="8379"/>
                  </a:lnTo>
                  <a:lnTo>
                    <a:pt x="11472" y="8062"/>
                  </a:lnTo>
                  <a:lnTo>
                    <a:pt x="11618" y="7721"/>
                  </a:lnTo>
                  <a:lnTo>
                    <a:pt x="11740" y="7404"/>
                  </a:lnTo>
                  <a:lnTo>
                    <a:pt x="11862" y="7063"/>
                  </a:lnTo>
                  <a:lnTo>
                    <a:pt x="11959" y="6722"/>
                  </a:lnTo>
                  <a:lnTo>
                    <a:pt x="12032" y="6357"/>
                  </a:lnTo>
                  <a:lnTo>
                    <a:pt x="12105" y="5992"/>
                  </a:lnTo>
                  <a:lnTo>
                    <a:pt x="12154" y="5626"/>
                  </a:lnTo>
                  <a:lnTo>
                    <a:pt x="12178" y="5261"/>
                  </a:lnTo>
                  <a:lnTo>
                    <a:pt x="12178" y="4896"/>
                  </a:lnTo>
                  <a:lnTo>
                    <a:pt x="12178" y="4896"/>
                  </a:lnTo>
                  <a:lnTo>
                    <a:pt x="12178" y="4531"/>
                  </a:lnTo>
                  <a:lnTo>
                    <a:pt x="12154" y="4190"/>
                  </a:lnTo>
                  <a:lnTo>
                    <a:pt x="12105" y="3849"/>
                  </a:lnTo>
                  <a:lnTo>
                    <a:pt x="12057" y="3508"/>
                  </a:lnTo>
                  <a:lnTo>
                    <a:pt x="11983" y="3191"/>
                  </a:lnTo>
                  <a:lnTo>
                    <a:pt x="11886" y="2850"/>
                  </a:lnTo>
                  <a:lnTo>
                    <a:pt x="11789" y="2533"/>
                  </a:lnTo>
                  <a:lnTo>
                    <a:pt x="11691" y="2217"/>
                  </a:lnTo>
                  <a:lnTo>
                    <a:pt x="11545" y="1925"/>
                  </a:lnTo>
                  <a:lnTo>
                    <a:pt x="11423" y="1632"/>
                  </a:lnTo>
                  <a:lnTo>
                    <a:pt x="11253" y="1340"/>
                  </a:lnTo>
                  <a:lnTo>
                    <a:pt x="11107" y="1048"/>
                  </a:lnTo>
                  <a:lnTo>
                    <a:pt x="10912" y="780"/>
                  </a:lnTo>
                  <a:lnTo>
                    <a:pt x="10717" y="512"/>
                  </a:lnTo>
                  <a:lnTo>
                    <a:pt x="10303" y="0"/>
                  </a:lnTo>
                  <a:lnTo>
                    <a:pt x="10303" y="0"/>
                  </a:lnTo>
                  <a:lnTo>
                    <a:pt x="10644" y="98"/>
                  </a:lnTo>
                  <a:lnTo>
                    <a:pt x="10985" y="220"/>
                  </a:lnTo>
                  <a:lnTo>
                    <a:pt x="11642" y="463"/>
                  </a:lnTo>
                  <a:lnTo>
                    <a:pt x="12251" y="780"/>
                  </a:lnTo>
                  <a:lnTo>
                    <a:pt x="12836" y="1121"/>
                  </a:lnTo>
                  <a:lnTo>
                    <a:pt x="13396" y="1535"/>
                  </a:lnTo>
                  <a:lnTo>
                    <a:pt x="13932" y="1973"/>
                  </a:lnTo>
                  <a:lnTo>
                    <a:pt x="14419" y="2460"/>
                  </a:lnTo>
                  <a:lnTo>
                    <a:pt x="14857" y="2972"/>
                  </a:lnTo>
                  <a:lnTo>
                    <a:pt x="15271" y="3532"/>
                  </a:lnTo>
                  <a:lnTo>
                    <a:pt x="15612" y="4116"/>
                  </a:lnTo>
                  <a:lnTo>
                    <a:pt x="15929" y="4750"/>
                  </a:lnTo>
                  <a:lnTo>
                    <a:pt x="16197" y="5383"/>
                  </a:lnTo>
                  <a:lnTo>
                    <a:pt x="16294" y="5724"/>
                  </a:lnTo>
                  <a:lnTo>
                    <a:pt x="16392" y="6065"/>
                  </a:lnTo>
                  <a:lnTo>
                    <a:pt x="16465" y="6406"/>
                  </a:lnTo>
                  <a:lnTo>
                    <a:pt x="16538" y="6771"/>
                  </a:lnTo>
                  <a:lnTo>
                    <a:pt x="16587" y="7112"/>
                  </a:lnTo>
                  <a:lnTo>
                    <a:pt x="16635" y="7477"/>
                  </a:lnTo>
                  <a:lnTo>
                    <a:pt x="16660" y="7843"/>
                  </a:lnTo>
                  <a:lnTo>
                    <a:pt x="16660" y="8208"/>
                  </a:lnTo>
                  <a:lnTo>
                    <a:pt x="16660" y="8208"/>
                  </a:lnTo>
                  <a:lnTo>
                    <a:pt x="16660" y="8647"/>
                  </a:lnTo>
                  <a:lnTo>
                    <a:pt x="16611" y="9061"/>
                  </a:lnTo>
                  <a:lnTo>
                    <a:pt x="16562" y="9499"/>
                  </a:lnTo>
                  <a:lnTo>
                    <a:pt x="16489" y="9913"/>
                  </a:lnTo>
                  <a:lnTo>
                    <a:pt x="16392" y="10327"/>
                  </a:lnTo>
                  <a:lnTo>
                    <a:pt x="16294" y="10717"/>
                  </a:lnTo>
                  <a:lnTo>
                    <a:pt x="16148" y="11131"/>
                  </a:lnTo>
                  <a:lnTo>
                    <a:pt x="16002" y="11496"/>
                  </a:lnTo>
                  <a:lnTo>
                    <a:pt x="15832" y="11886"/>
                  </a:lnTo>
                  <a:lnTo>
                    <a:pt x="15637" y="12251"/>
                  </a:lnTo>
                  <a:lnTo>
                    <a:pt x="15442" y="12592"/>
                  </a:lnTo>
                  <a:lnTo>
                    <a:pt x="15223" y="12933"/>
                  </a:lnTo>
                  <a:lnTo>
                    <a:pt x="14979" y="13274"/>
                  </a:lnTo>
                  <a:lnTo>
                    <a:pt x="14736" y="13591"/>
                  </a:lnTo>
                  <a:lnTo>
                    <a:pt x="14468" y="13907"/>
                  </a:lnTo>
                  <a:lnTo>
                    <a:pt x="14175" y="14199"/>
                  </a:lnTo>
                  <a:lnTo>
                    <a:pt x="13883" y="14467"/>
                  </a:lnTo>
                  <a:lnTo>
                    <a:pt x="13591" y="14735"/>
                  </a:lnTo>
                  <a:lnTo>
                    <a:pt x="13274" y="15003"/>
                  </a:lnTo>
                  <a:lnTo>
                    <a:pt x="12933" y="15222"/>
                  </a:lnTo>
                  <a:lnTo>
                    <a:pt x="12592" y="15442"/>
                  </a:lnTo>
                  <a:lnTo>
                    <a:pt x="12227" y="15661"/>
                  </a:lnTo>
                  <a:lnTo>
                    <a:pt x="11862" y="15831"/>
                  </a:lnTo>
                  <a:lnTo>
                    <a:pt x="11496" y="16002"/>
                  </a:lnTo>
                  <a:lnTo>
                    <a:pt x="11107" y="16172"/>
                  </a:lnTo>
                  <a:lnTo>
                    <a:pt x="10717" y="16294"/>
                  </a:lnTo>
                  <a:lnTo>
                    <a:pt x="10303" y="16416"/>
                  </a:lnTo>
                  <a:lnTo>
                    <a:pt x="9913" y="16513"/>
                  </a:lnTo>
                  <a:lnTo>
                    <a:pt x="9475" y="16586"/>
                  </a:lnTo>
                  <a:lnTo>
                    <a:pt x="9061" y="16635"/>
                  </a:lnTo>
                  <a:lnTo>
                    <a:pt x="8622" y="16659"/>
                  </a:lnTo>
                  <a:lnTo>
                    <a:pt x="8208" y="16684"/>
                  </a:lnTo>
                  <a:lnTo>
                    <a:pt x="8208" y="16684"/>
                  </a:lnTo>
                  <a:lnTo>
                    <a:pt x="7819" y="16659"/>
                  </a:lnTo>
                  <a:lnTo>
                    <a:pt x="7453" y="16635"/>
                  </a:lnTo>
                  <a:lnTo>
                    <a:pt x="7112" y="16611"/>
                  </a:lnTo>
                  <a:lnTo>
                    <a:pt x="6747" y="16562"/>
                  </a:lnTo>
                  <a:lnTo>
                    <a:pt x="6406" y="16489"/>
                  </a:lnTo>
                  <a:lnTo>
                    <a:pt x="6065" y="16391"/>
                  </a:lnTo>
                  <a:lnTo>
                    <a:pt x="5724" y="16294"/>
                  </a:lnTo>
                  <a:lnTo>
                    <a:pt x="5383" y="16197"/>
                  </a:lnTo>
                  <a:lnTo>
                    <a:pt x="4726" y="15929"/>
                  </a:lnTo>
                  <a:lnTo>
                    <a:pt x="4117" y="15636"/>
                  </a:lnTo>
                  <a:lnTo>
                    <a:pt x="3532" y="15271"/>
                  </a:lnTo>
                  <a:lnTo>
                    <a:pt x="2972" y="14857"/>
                  </a:lnTo>
                  <a:lnTo>
                    <a:pt x="2436" y="14419"/>
                  </a:lnTo>
                  <a:lnTo>
                    <a:pt x="1974" y="13932"/>
                  </a:lnTo>
                  <a:lnTo>
                    <a:pt x="1511" y="13420"/>
                  </a:lnTo>
                  <a:lnTo>
                    <a:pt x="1121" y="12860"/>
                  </a:lnTo>
                  <a:lnTo>
                    <a:pt x="756" y="12275"/>
                  </a:lnTo>
                  <a:lnTo>
                    <a:pt x="464" y="11642"/>
                  </a:lnTo>
                  <a:lnTo>
                    <a:pt x="196" y="10985"/>
                  </a:lnTo>
                  <a:lnTo>
                    <a:pt x="98" y="10668"/>
                  </a:lnTo>
                  <a:lnTo>
                    <a:pt x="1" y="10327"/>
                  </a:lnTo>
                  <a:lnTo>
                    <a:pt x="1" y="10327"/>
                  </a:lnTo>
                  <a:lnTo>
                    <a:pt x="488" y="10741"/>
                  </a:lnTo>
                  <a:lnTo>
                    <a:pt x="756" y="10936"/>
                  </a:lnTo>
                  <a:lnTo>
                    <a:pt x="1048" y="11106"/>
                  </a:lnTo>
                  <a:lnTo>
                    <a:pt x="1316" y="11277"/>
                  </a:lnTo>
                  <a:lnTo>
                    <a:pt x="1608" y="11423"/>
                  </a:lnTo>
                  <a:lnTo>
                    <a:pt x="1901" y="11569"/>
                  </a:lnTo>
                  <a:lnTo>
                    <a:pt x="2217" y="11691"/>
                  </a:lnTo>
                  <a:lnTo>
                    <a:pt x="2534" y="11813"/>
                  </a:lnTo>
                  <a:lnTo>
                    <a:pt x="2850" y="11910"/>
                  </a:lnTo>
                  <a:lnTo>
                    <a:pt x="3167" y="11983"/>
                  </a:lnTo>
                  <a:lnTo>
                    <a:pt x="3508" y="12056"/>
                  </a:lnTo>
                  <a:lnTo>
                    <a:pt x="3849" y="12129"/>
                  </a:lnTo>
                  <a:lnTo>
                    <a:pt x="4190" y="12154"/>
                  </a:lnTo>
                  <a:lnTo>
                    <a:pt x="4531" y="12178"/>
                  </a:lnTo>
                  <a:lnTo>
                    <a:pt x="4872" y="12202"/>
                  </a:lnTo>
                  <a:lnTo>
                    <a:pt x="4872" y="12202"/>
                  </a:lnTo>
                  <a:close/>
                </a:path>
              </a:pathLst>
            </a:custGeom>
            <a:noFill/>
            <a:ln w="285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Rechteck 54">
            <a:extLst>
              <a:ext uri="{FF2B5EF4-FFF2-40B4-BE49-F238E27FC236}">
                <a16:creationId xmlns:a16="http://schemas.microsoft.com/office/drawing/2014/main" id="{FBD37E7D-36BF-45F0-AE0C-0CBF289181AB}"/>
              </a:ext>
            </a:extLst>
          </p:cNvPr>
          <p:cNvSpPr/>
          <p:nvPr/>
        </p:nvSpPr>
        <p:spPr>
          <a:xfrm>
            <a:off x="4168983" y="1462317"/>
            <a:ext cx="421910" cy="307777"/>
          </a:xfrm>
          <a:prstGeom prst="rect">
            <a:avLst/>
          </a:prstGeom>
          <a:noFill/>
        </p:spPr>
        <p:txBody>
          <a:bodyPr wrap="none" lIns="91440" tIns="45720" rIns="91440" bIns="45720">
            <a:spAutoFit/>
          </a:bodyPr>
          <a:lstStyle/>
          <a:p>
            <a:pPr algn="ctr"/>
            <a:r>
              <a:rPr lang="de-DE" b="1" spc="-50" dirty="0">
                <a:ln w="0"/>
                <a:solidFill>
                  <a:srgbClr val="0A5F9E"/>
                </a:solidFill>
                <a:latin typeface="+mj-lt"/>
              </a:rPr>
              <a:t>EU</a:t>
            </a:r>
            <a:endParaRPr lang="de-DE" b="1" cap="none" spc="-50" dirty="0">
              <a:ln w="0"/>
              <a:solidFill>
                <a:srgbClr val="0A5F9E"/>
              </a:solidFill>
              <a:latin typeface="+mj-lt"/>
            </a:endParaRPr>
          </a:p>
        </p:txBody>
      </p:sp>
      <p:sp>
        <p:nvSpPr>
          <p:cNvPr id="57" name="Rechteck 56">
            <a:extLst>
              <a:ext uri="{FF2B5EF4-FFF2-40B4-BE49-F238E27FC236}">
                <a16:creationId xmlns:a16="http://schemas.microsoft.com/office/drawing/2014/main" id="{AC6822CB-D176-4396-A22F-16D85E8F1F4F}"/>
              </a:ext>
            </a:extLst>
          </p:cNvPr>
          <p:cNvSpPr/>
          <p:nvPr/>
        </p:nvSpPr>
        <p:spPr>
          <a:xfrm>
            <a:off x="3622996" y="1662887"/>
            <a:ext cx="1513886" cy="307777"/>
          </a:xfrm>
          <a:prstGeom prst="rect">
            <a:avLst/>
          </a:prstGeom>
          <a:noFill/>
        </p:spPr>
        <p:txBody>
          <a:bodyPr wrap="square" lIns="91440" tIns="45720" rIns="91440" bIns="45720">
            <a:spAutoFit/>
          </a:bodyPr>
          <a:lstStyle/>
          <a:p>
            <a:pPr algn="ctr"/>
            <a:r>
              <a:rPr lang="de-DE" spc="-50" dirty="0">
                <a:ln w="0"/>
                <a:solidFill>
                  <a:srgbClr val="0A5F9E"/>
                </a:solidFill>
                <a:latin typeface="+mj-lt"/>
              </a:rPr>
              <a:t>CHF 126.9B</a:t>
            </a:r>
            <a:endParaRPr lang="de-DE" cap="none" spc="-50" dirty="0">
              <a:ln w="0"/>
              <a:solidFill>
                <a:srgbClr val="0A5F9E"/>
              </a:solidFill>
              <a:latin typeface="+mj-lt"/>
            </a:endParaRPr>
          </a:p>
        </p:txBody>
      </p:sp>
      <p:sp>
        <p:nvSpPr>
          <p:cNvPr id="59" name="Rechteck 58">
            <a:extLst>
              <a:ext uri="{FF2B5EF4-FFF2-40B4-BE49-F238E27FC236}">
                <a16:creationId xmlns:a16="http://schemas.microsoft.com/office/drawing/2014/main" id="{D147FC70-1298-4507-9F09-64B938EDC6E1}"/>
              </a:ext>
            </a:extLst>
          </p:cNvPr>
          <p:cNvSpPr/>
          <p:nvPr/>
        </p:nvSpPr>
        <p:spPr>
          <a:xfrm>
            <a:off x="6443045" y="1308428"/>
            <a:ext cx="660758" cy="307777"/>
          </a:xfrm>
          <a:prstGeom prst="rect">
            <a:avLst/>
          </a:prstGeom>
          <a:noFill/>
        </p:spPr>
        <p:txBody>
          <a:bodyPr wrap="none" lIns="91440" tIns="45720" rIns="91440" bIns="45720">
            <a:spAutoFit/>
          </a:bodyPr>
          <a:lstStyle/>
          <a:p>
            <a:pPr algn="ctr"/>
            <a:r>
              <a:rPr lang="de-DE" b="1" cap="none" spc="-50" dirty="0">
                <a:ln w="0"/>
                <a:solidFill>
                  <a:srgbClr val="0A5F9E"/>
                </a:solidFill>
                <a:latin typeface="+mj-lt"/>
              </a:rPr>
              <a:t>World</a:t>
            </a:r>
          </a:p>
        </p:txBody>
      </p:sp>
      <p:sp>
        <p:nvSpPr>
          <p:cNvPr id="61" name="Rechteck 60">
            <a:extLst>
              <a:ext uri="{FF2B5EF4-FFF2-40B4-BE49-F238E27FC236}">
                <a16:creationId xmlns:a16="http://schemas.microsoft.com/office/drawing/2014/main" id="{461417C7-DC88-4D82-B002-A0D223FD8932}"/>
              </a:ext>
            </a:extLst>
          </p:cNvPr>
          <p:cNvSpPr/>
          <p:nvPr/>
        </p:nvSpPr>
        <p:spPr>
          <a:xfrm>
            <a:off x="6016481" y="1508998"/>
            <a:ext cx="1513886" cy="307777"/>
          </a:xfrm>
          <a:prstGeom prst="rect">
            <a:avLst/>
          </a:prstGeom>
          <a:noFill/>
        </p:spPr>
        <p:txBody>
          <a:bodyPr wrap="square" lIns="91440" tIns="45720" rIns="91440" bIns="45720">
            <a:spAutoFit/>
          </a:bodyPr>
          <a:lstStyle/>
          <a:p>
            <a:pPr algn="ctr"/>
            <a:r>
              <a:rPr lang="de-DE" spc="-50" dirty="0">
                <a:ln w="0"/>
                <a:solidFill>
                  <a:srgbClr val="0A5F9E"/>
                </a:solidFill>
                <a:latin typeface="+mj-lt"/>
              </a:rPr>
              <a:t>CHF 687.6B</a:t>
            </a:r>
            <a:endParaRPr lang="de-DE" cap="none" spc="-50" dirty="0">
              <a:ln w="0"/>
              <a:solidFill>
                <a:srgbClr val="0A5F9E"/>
              </a:solidFill>
              <a:latin typeface="+mj-lt"/>
            </a:endParaRPr>
          </a:p>
        </p:txBody>
      </p:sp>
      <p:sp>
        <p:nvSpPr>
          <p:cNvPr id="39" name="Flussdiagramm: Verbinder 38">
            <a:extLst>
              <a:ext uri="{FF2B5EF4-FFF2-40B4-BE49-F238E27FC236}">
                <a16:creationId xmlns:a16="http://schemas.microsoft.com/office/drawing/2014/main" id="{2B878BBC-9D74-4CFB-9173-7E270F8F55F7}"/>
              </a:ext>
            </a:extLst>
          </p:cNvPr>
          <p:cNvSpPr/>
          <p:nvPr/>
        </p:nvSpPr>
        <p:spPr>
          <a:xfrm>
            <a:off x="4834519" y="3448822"/>
            <a:ext cx="913343" cy="888865"/>
          </a:xfrm>
          <a:prstGeom prst="flowChartConnector">
            <a:avLst/>
          </a:prstGeom>
          <a:solidFill>
            <a:srgbClr val="F8F0D8"/>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100" dirty="0"/>
          </a:p>
        </p:txBody>
      </p:sp>
      <p:sp>
        <p:nvSpPr>
          <p:cNvPr id="40" name="Flussdiagramm: Verbinder 39">
            <a:extLst>
              <a:ext uri="{FF2B5EF4-FFF2-40B4-BE49-F238E27FC236}">
                <a16:creationId xmlns:a16="http://schemas.microsoft.com/office/drawing/2014/main" id="{3B6FE33B-51EE-4307-BBF0-4156ECBFE8DF}"/>
              </a:ext>
            </a:extLst>
          </p:cNvPr>
          <p:cNvSpPr/>
          <p:nvPr/>
        </p:nvSpPr>
        <p:spPr>
          <a:xfrm>
            <a:off x="4940878" y="1937719"/>
            <a:ext cx="1146775" cy="1116041"/>
          </a:xfrm>
          <a:prstGeom prst="flowChartConnector">
            <a:avLst/>
          </a:prstGeom>
          <a:solidFill>
            <a:srgbClr val="F8F0D8"/>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 name="Textfeld 1">
            <a:extLst>
              <a:ext uri="{FF2B5EF4-FFF2-40B4-BE49-F238E27FC236}">
                <a16:creationId xmlns:a16="http://schemas.microsoft.com/office/drawing/2014/main" id="{6B85CB1A-3373-4537-9BD6-91E6290C1436}"/>
              </a:ext>
            </a:extLst>
          </p:cNvPr>
          <p:cNvSpPr txBox="1"/>
          <p:nvPr/>
        </p:nvSpPr>
        <p:spPr>
          <a:xfrm>
            <a:off x="3211274" y="2521075"/>
            <a:ext cx="1156422" cy="430887"/>
          </a:xfrm>
          <a:prstGeom prst="rect">
            <a:avLst/>
          </a:prstGeom>
          <a:noFill/>
        </p:spPr>
        <p:txBody>
          <a:bodyPr wrap="square" rtlCol="0">
            <a:spAutoFit/>
          </a:bodyPr>
          <a:lstStyle/>
          <a:p>
            <a:pPr algn="ctr"/>
            <a:r>
              <a:rPr lang="de-CH" sz="1200" b="1" dirty="0">
                <a:solidFill>
                  <a:srgbClr val="0A5F9E"/>
                </a:solidFill>
              </a:rPr>
              <a:t>CH</a:t>
            </a:r>
          </a:p>
          <a:p>
            <a:pPr algn="ctr"/>
            <a:r>
              <a:rPr lang="de-CH" sz="1000" dirty="0">
                <a:solidFill>
                  <a:srgbClr val="0A5F9E"/>
                </a:solidFill>
              </a:rPr>
              <a:t>CHF 3.3B</a:t>
            </a:r>
          </a:p>
        </p:txBody>
      </p:sp>
      <p:sp>
        <p:nvSpPr>
          <p:cNvPr id="42" name="Textfeld 41">
            <a:extLst>
              <a:ext uri="{FF2B5EF4-FFF2-40B4-BE49-F238E27FC236}">
                <a16:creationId xmlns:a16="http://schemas.microsoft.com/office/drawing/2014/main" id="{EB63B386-21BC-4091-9864-C9C15CA1CDEA}"/>
              </a:ext>
            </a:extLst>
          </p:cNvPr>
          <p:cNvSpPr txBox="1"/>
          <p:nvPr/>
        </p:nvSpPr>
        <p:spPr>
          <a:xfrm>
            <a:off x="4712979" y="3628698"/>
            <a:ext cx="1156422" cy="430887"/>
          </a:xfrm>
          <a:prstGeom prst="rect">
            <a:avLst/>
          </a:prstGeom>
          <a:noFill/>
        </p:spPr>
        <p:txBody>
          <a:bodyPr wrap="square" rtlCol="0">
            <a:spAutoFit/>
          </a:bodyPr>
          <a:lstStyle/>
          <a:p>
            <a:pPr algn="ctr"/>
            <a:r>
              <a:rPr lang="de-CH" sz="1200" b="1" dirty="0">
                <a:solidFill>
                  <a:srgbClr val="0A5F9E"/>
                </a:solidFill>
              </a:rPr>
              <a:t>F</a:t>
            </a:r>
          </a:p>
          <a:p>
            <a:pPr algn="ctr"/>
            <a:r>
              <a:rPr lang="de-CH" sz="1000" dirty="0">
                <a:solidFill>
                  <a:srgbClr val="0A5F9E"/>
                </a:solidFill>
              </a:rPr>
              <a:t>CHF 11B</a:t>
            </a:r>
          </a:p>
        </p:txBody>
      </p:sp>
      <p:sp>
        <p:nvSpPr>
          <p:cNvPr id="49" name="Textfeld 48">
            <a:extLst>
              <a:ext uri="{FF2B5EF4-FFF2-40B4-BE49-F238E27FC236}">
                <a16:creationId xmlns:a16="http://schemas.microsoft.com/office/drawing/2014/main" id="{AFDCE1E9-3A42-402C-9DA3-D5F9AA7A56FE}"/>
              </a:ext>
            </a:extLst>
          </p:cNvPr>
          <p:cNvSpPr txBox="1"/>
          <p:nvPr/>
        </p:nvSpPr>
        <p:spPr>
          <a:xfrm>
            <a:off x="4933655" y="2139248"/>
            <a:ext cx="1156422" cy="553998"/>
          </a:xfrm>
          <a:prstGeom prst="rect">
            <a:avLst/>
          </a:prstGeom>
          <a:noFill/>
        </p:spPr>
        <p:txBody>
          <a:bodyPr wrap="square" rtlCol="0">
            <a:spAutoFit/>
          </a:bodyPr>
          <a:lstStyle/>
          <a:p>
            <a:pPr algn="ctr"/>
            <a:r>
              <a:rPr lang="de-CH" sz="1600" b="1" dirty="0">
                <a:solidFill>
                  <a:srgbClr val="0A5F9E"/>
                </a:solidFill>
              </a:rPr>
              <a:t>D</a:t>
            </a:r>
          </a:p>
          <a:p>
            <a:pPr algn="ctr"/>
            <a:r>
              <a:rPr lang="de-CH" dirty="0">
                <a:solidFill>
                  <a:srgbClr val="0A5F9E"/>
                </a:solidFill>
              </a:rPr>
              <a:t>CHF 21.5B</a:t>
            </a:r>
          </a:p>
        </p:txBody>
      </p:sp>
      <p:sp>
        <p:nvSpPr>
          <p:cNvPr id="62" name="Flussdiagramm: Verbinder 61">
            <a:extLst>
              <a:ext uri="{FF2B5EF4-FFF2-40B4-BE49-F238E27FC236}">
                <a16:creationId xmlns:a16="http://schemas.microsoft.com/office/drawing/2014/main" id="{54F8842A-267D-4936-9B1E-B9D100E3CA46}"/>
              </a:ext>
            </a:extLst>
          </p:cNvPr>
          <p:cNvSpPr/>
          <p:nvPr/>
        </p:nvSpPr>
        <p:spPr>
          <a:xfrm>
            <a:off x="3330502" y="3270609"/>
            <a:ext cx="1299042" cy="1264227"/>
          </a:xfrm>
          <a:prstGeom prst="flowChartConnector">
            <a:avLst/>
          </a:prstGeom>
          <a:solidFill>
            <a:srgbClr val="F8F0D8"/>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64" name="Textfeld 63">
            <a:extLst>
              <a:ext uri="{FF2B5EF4-FFF2-40B4-BE49-F238E27FC236}">
                <a16:creationId xmlns:a16="http://schemas.microsoft.com/office/drawing/2014/main" id="{9337010B-3799-4F5B-91B9-13A812BCF424}"/>
              </a:ext>
            </a:extLst>
          </p:cNvPr>
          <p:cNvSpPr txBox="1"/>
          <p:nvPr/>
        </p:nvSpPr>
        <p:spPr>
          <a:xfrm>
            <a:off x="3427920" y="3519763"/>
            <a:ext cx="1156422" cy="553998"/>
          </a:xfrm>
          <a:prstGeom prst="rect">
            <a:avLst/>
          </a:prstGeom>
          <a:noFill/>
        </p:spPr>
        <p:txBody>
          <a:bodyPr wrap="square" rtlCol="0">
            <a:spAutoFit/>
          </a:bodyPr>
          <a:lstStyle/>
          <a:p>
            <a:pPr algn="ctr"/>
            <a:r>
              <a:rPr lang="de-CH" sz="1600" b="1" dirty="0">
                <a:solidFill>
                  <a:srgbClr val="0A5F9E"/>
                </a:solidFill>
              </a:rPr>
              <a:t>UK</a:t>
            </a:r>
          </a:p>
          <a:p>
            <a:pPr algn="ctr"/>
            <a:r>
              <a:rPr lang="de-CH" dirty="0">
                <a:solidFill>
                  <a:srgbClr val="0A5F9E"/>
                </a:solidFill>
              </a:rPr>
              <a:t>CHF 28B</a:t>
            </a:r>
          </a:p>
        </p:txBody>
      </p:sp>
    </p:spTree>
    <p:extLst>
      <p:ext uri="{BB962C8B-B14F-4D97-AF65-F5344CB8AC3E}">
        <p14:creationId xmlns:p14="http://schemas.microsoft.com/office/powerpoint/2010/main" val="1312600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73" name="Rechteck: abgerundete Ecken 72">
            <a:extLst>
              <a:ext uri="{FF2B5EF4-FFF2-40B4-BE49-F238E27FC236}">
                <a16:creationId xmlns:a16="http://schemas.microsoft.com/office/drawing/2014/main" id="{1953F8E9-C0BC-43E7-B232-D22C5A172471}"/>
              </a:ext>
            </a:extLst>
          </p:cNvPr>
          <p:cNvSpPr/>
          <p:nvPr/>
        </p:nvSpPr>
        <p:spPr>
          <a:xfrm>
            <a:off x="5365981" y="460614"/>
            <a:ext cx="2415402" cy="2286348"/>
          </a:xfrm>
          <a:prstGeom prst="roundRect">
            <a:avLst/>
          </a:prstGeom>
          <a:solidFill>
            <a:srgbClr val="BEE1F1">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6" name="Legende: mit Pfeil nach rechts 75">
            <a:extLst>
              <a:ext uri="{FF2B5EF4-FFF2-40B4-BE49-F238E27FC236}">
                <a16:creationId xmlns:a16="http://schemas.microsoft.com/office/drawing/2014/main" id="{F2051232-3762-43B0-BDE1-3016EDC3AAB6}"/>
              </a:ext>
            </a:extLst>
          </p:cNvPr>
          <p:cNvSpPr/>
          <p:nvPr/>
        </p:nvSpPr>
        <p:spPr>
          <a:xfrm flipH="1">
            <a:off x="6508032" y="3105864"/>
            <a:ext cx="2329257" cy="1680330"/>
          </a:xfrm>
          <a:prstGeom prst="rightArrowCallout">
            <a:avLst>
              <a:gd name="adj1" fmla="val 11473"/>
              <a:gd name="adj2" fmla="val 19082"/>
              <a:gd name="adj3" fmla="val 22252"/>
              <a:gd name="adj4" fmla="val 81677"/>
            </a:avLst>
          </a:prstGeom>
          <a:solidFill>
            <a:srgbClr val="BEE1F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7" name="Legende: mit Pfeil nach rechts 76">
            <a:extLst>
              <a:ext uri="{FF2B5EF4-FFF2-40B4-BE49-F238E27FC236}">
                <a16:creationId xmlns:a16="http://schemas.microsoft.com/office/drawing/2014/main" id="{0BD16174-0474-4EED-9FDE-5ED7D7F61E41}"/>
              </a:ext>
            </a:extLst>
          </p:cNvPr>
          <p:cNvSpPr/>
          <p:nvPr/>
        </p:nvSpPr>
        <p:spPr>
          <a:xfrm>
            <a:off x="4179544" y="3197680"/>
            <a:ext cx="2468298" cy="1502605"/>
          </a:xfrm>
          <a:prstGeom prst="rightArrowCallout">
            <a:avLst>
              <a:gd name="adj1" fmla="val 11473"/>
              <a:gd name="adj2" fmla="val 19082"/>
              <a:gd name="adj3" fmla="val 22252"/>
              <a:gd name="adj4" fmla="val 81677"/>
            </a:avLst>
          </a:prstGeom>
          <a:solidFill>
            <a:srgbClr val="BEE1F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Rechteck: abgerundete Ecken 70">
            <a:extLst>
              <a:ext uri="{FF2B5EF4-FFF2-40B4-BE49-F238E27FC236}">
                <a16:creationId xmlns:a16="http://schemas.microsoft.com/office/drawing/2014/main" id="{46036ACE-E5C2-4F9C-BAB3-DD9D3F07150A}"/>
              </a:ext>
            </a:extLst>
          </p:cNvPr>
          <p:cNvSpPr/>
          <p:nvPr/>
        </p:nvSpPr>
        <p:spPr>
          <a:xfrm>
            <a:off x="196156" y="4220031"/>
            <a:ext cx="2415402" cy="474335"/>
          </a:xfrm>
          <a:prstGeom prst="roundRect">
            <a:avLst/>
          </a:prstGeom>
          <a:solidFill>
            <a:srgbClr val="FFEAA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0" name="Rechteck: abgerundete Ecken 69">
            <a:extLst>
              <a:ext uri="{FF2B5EF4-FFF2-40B4-BE49-F238E27FC236}">
                <a16:creationId xmlns:a16="http://schemas.microsoft.com/office/drawing/2014/main" id="{CE7D5D03-D99A-4333-B167-649697FD4DF0}"/>
              </a:ext>
            </a:extLst>
          </p:cNvPr>
          <p:cNvSpPr/>
          <p:nvPr/>
        </p:nvSpPr>
        <p:spPr>
          <a:xfrm>
            <a:off x="202630" y="3571760"/>
            <a:ext cx="2415402" cy="543640"/>
          </a:xfrm>
          <a:prstGeom prst="roundRect">
            <a:avLst/>
          </a:prstGeom>
          <a:solidFill>
            <a:srgbClr val="FFEAA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9" name="Rechteck: abgerundete Ecken 68">
            <a:extLst>
              <a:ext uri="{FF2B5EF4-FFF2-40B4-BE49-F238E27FC236}">
                <a16:creationId xmlns:a16="http://schemas.microsoft.com/office/drawing/2014/main" id="{09CAAFC0-F3D6-4756-809D-A70B5324E568}"/>
              </a:ext>
            </a:extLst>
          </p:cNvPr>
          <p:cNvSpPr/>
          <p:nvPr/>
        </p:nvSpPr>
        <p:spPr>
          <a:xfrm>
            <a:off x="200528" y="2577972"/>
            <a:ext cx="2415402" cy="887554"/>
          </a:xfrm>
          <a:prstGeom prst="roundRect">
            <a:avLst/>
          </a:prstGeom>
          <a:solidFill>
            <a:srgbClr val="FFEAA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Rechteck: abgerundete Ecken 1">
            <a:extLst>
              <a:ext uri="{FF2B5EF4-FFF2-40B4-BE49-F238E27FC236}">
                <a16:creationId xmlns:a16="http://schemas.microsoft.com/office/drawing/2014/main" id="{148F526E-A8CE-4B35-9D4B-545FC9C1C09E}"/>
              </a:ext>
            </a:extLst>
          </p:cNvPr>
          <p:cNvSpPr/>
          <p:nvPr/>
        </p:nvSpPr>
        <p:spPr>
          <a:xfrm>
            <a:off x="292363" y="716396"/>
            <a:ext cx="2167219" cy="610575"/>
          </a:xfrm>
          <a:prstGeom prst="roundRect">
            <a:avLst/>
          </a:prstGeom>
          <a:solidFill>
            <a:srgbClr val="FFEAA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34" name="Google Shape;82;p13">
            <a:extLst>
              <a:ext uri="{FF2B5EF4-FFF2-40B4-BE49-F238E27FC236}">
                <a16:creationId xmlns:a16="http://schemas.microsoft.com/office/drawing/2014/main" id="{0C3CE821-B87C-48FA-9729-AC9B5C6E4907}"/>
              </a:ext>
            </a:extLst>
          </p:cNvPr>
          <p:cNvSpPr txBox="1">
            <a:spLocks noGrp="1"/>
          </p:cNvSpPr>
          <p:nvPr>
            <p:ph type="title"/>
          </p:nvPr>
        </p:nvSpPr>
        <p:spPr>
          <a:prstGeom prst="rect">
            <a:avLst/>
          </a:prstGeom>
        </p:spPr>
        <p:txBody>
          <a:bodyPr spcFirstLastPara="1" wrap="none" lIns="0" tIns="0" rIns="0" bIns="0" numCol="1" spcCol="0" anchor="ctr" anchorCtr="0">
            <a:noAutofit/>
          </a:bodyPr>
          <a:lstStyle/>
          <a:p>
            <a:pPr marL="0" lvl="0" indent="0" algn="l" rtl="0">
              <a:lnSpc>
                <a:spcPct val="90000"/>
              </a:lnSpc>
              <a:spcBef>
                <a:spcPts val="0"/>
              </a:spcBef>
              <a:spcAft>
                <a:spcPts val="0"/>
              </a:spcAft>
              <a:buNone/>
            </a:pPr>
            <a:r>
              <a:rPr lang="en-US" sz="1600" spc="-50" dirty="0">
                <a:solidFill>
                  <a:srgbClr val="1190CB"/>
                </a:solidFill>
                <a:latin typeface="Red Hat Display" panose="020B0604020202020204" charset="0"/>
                <a:cs typeface="Red Hat Display" panose="020B0604020202020204" charset="0"/>
              </a:rPr>
              <a:t>Taste does not come with wellness</a:t>
            </a:r>
            <a:endParaRPr lang="de-CH" sz="1600" spc="-50" dirty="0">
              <a:solidFill>
                <a:srgbClr val="1190CB"/>
              </a:solidFill>
              <a:latin typeface="Red Hat Display" panose="020B0604020202020204" charset="0"/>
              <a:cs typeface="Red Hat Display" panose="020B0604020202020204" charset="0"/>
            </a:endParaRPr>
          </a:p>
        </p:txBody>
      </p:sp>
      <p:sp>
        <p:nvSpPr>
          <p:cNvPr id="135" name="Google Shape;1012;p47">
            <a:extLst>
              <a:ext uri="{FF2B5EF4-FFF2-40B4-BE49-F238E27FC236}">
                <a16:creationId xmlns:a16="http://schemas.microsoft.com/office/drawing/2014/main" id="{C5396D8E-47F8-4187-974E-760641C2F4F0}"/>
              </a:ext>
            </a:extLst>
          </p:cNvPr>
          <p:cNvSpPr/>
          <p:nvPr/>
        </p:nvSpPr>
        <p:spPr>
          <a:xfrm>
            <a:off x="177711" y="67138"/>
            <a:ext cx="340844" cy="297873"/>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2225" cap="rnd" cmpd="sng">
            <a:solidFill>
              <a:srgbClr val="1190C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7" name="Grafik 136">
            <a:extLst>
              <a:ext uri="{FF2B5EF4-FFF2-40B4-BE49-F238E27FC236}">
                <a16:creationId xmlns:a16="http://schemas.microsoft.com/office/drawing/2014/main" id="{7199A6D9-2895-4691-9149-0D2185ECF45E}"/>
              </a:ext>
            </a:extLst>
          </p:cNvPr>
          <p:cNvPicPr>
            <a:picLocks noChangeAspect="1"/>
          </p:cNvPicPr>
          <p:nvPr/>
        </p:nvPicPr>
        <p:blipFill>
          <a:blip r:embed="rId3"/>
          <a:stretch>
            <a:fillRect/>
          </a:stretch>
        </p:blipFill>
        <p:spPr>
          <a:xfrm>
            <a:off x="4833909" y="4171786"/>
            <a:ext cx="834906" cy="393918"/>
          </a:xfrm>
          <a:prstGeom prst="rect">
            <a:avLst/>
          </a:prstGeom>
        </p:spPr>
      </p:pic>
      <p:pic>
        <p:nvPicPr>
          <p:cNvPr id="138" name="Grafik 137">
            <a:extLst>
              <a:ext uri="{FF2B5EF4-FFF2-40B4-BE49-F238E27FC236}">
                <a16:creationId xmlns:a16="http://schemas.microsoft.com/office/drawing/2014/main" id="{10BAE1EF-84C8-491D-97E4-6D0F08B13EAB}"/>
              </a:ext>
            </a:extLst>
          </p:cNvPr>
          <p:cNvPicPr>
            <a:picLocks noChangeAspect="1"/>
          </p:cNvPicPr>
          <p:nvPr/>
        </p:nvPicPr>
        <p:blipFill>
          <a:blip r:embed="rId4"/>
          <a:stretch>
            <a:fillRect/>
          </a:stretch>
        </p:blipFill>
        <p:spPr>
          <a:xfrm>
            <a:off x="2518138" y="716396"/>
            <a:ext cx="516401" cy="602376"/>
          </a:xfrm>
          <a:prstGeom prst="rect">
            <a:avLst/>
          </a:prstGeom>
        </p:spPr>
      </p:pic>
      <p:pic>
        <p:nvPicPr>
          <p:cNvPr id="139" name="Grafik 138">
            <a:extLst>
              <a:ext uri="{FF2B5EF4-FFF2-40B4-BE49-F238E27FC236}">
                <a16:creationId xmlns:a16="http://schemas.microsoft.com/office/drawing/2014/main" id="{82AAA6E7-5F98-46ED-97C2-284BF0395A7E}"/>
              </a:ext>
            </a:extLst>
          </p:cNvPr>
          <p:cNvPicPr>
            <a:picLocks noChangeAspect="1"/>
          </p:cNvPicPr>
          <p:nvPr/>
        </p:nvPicPr>
        <p:blipFill>
          <a:blip r:embed="rId5"/>
          <a:stretch>
            <a:fillRect/>
          </a:stretch>
        </p:blipFill>
        <p:spPr>
          <a:xfrm>
            <a:off x="7580484" y="4060799"/>
            <a:ext cx="634571" cy="622088"/>
          </a:xfrm>
          <a:prstGeom prst="rect">
            <a:avLst/>
          </a:prstGeom>
        </p:spPr>
      </p:pic>
      <p:grpSp>
        <p:nvGrpSpPr>
          <p:cNvPr id="140" name="Google Shape;8255;p74">
            <a:extLst>
              <a:ext uri="{FF2B5EF4-FFF2-40B4-BE49-F238E27FC236}">
                <a16:creationId xmlns:a16="http://schemas.microsoft.com/office/drawing/2014/main" id="{963D0295-B524-4544-9008-1515BB59DDAD}"/>
              </a:ext>
            </a:extLst>
          </p:cNvPr>
          <p:cNvGrpSpPr/>
          <p:nvPr/>
        </p:nvGrpSpPr>
        <p:grpSpPr>
          <a:xfrm>
            <a:off x="6273117" y="708840"/>
            <a:ext cx="486566" cy="414708"/>
            <a:chOff x="-19835275" y="3330250"/>
            <a:chExt cx="329250" cy="280625"/>
          </a:xfrm>
        </p:grpSpPr>
        <p:sp>
          <p:nvSpPr>
            <p:cNvPr id="141" name="Google Shape;8256;p74">
              <a:extLst>
                <a:ext uri="{FF2B5EF4-FFF2-40B4-BE49-F238E27FC236}">
                  <a16:creationId xmlns:a16="http://schemas.microsoft.com/office/drawing/2014/main" id="{D1D007BA-1749-4ABA-8636-DDF845B17AB4}"/>
                </a:ext>
              </a:extLst>
            </p:cNvPr>
            <p:cNvSpPr/>
            <p:nvPr/>
          </p:nvSpPr>
          <p:spPr>
            <a:xfrm>
              <a:off x="-19768325" y="3361750"/>
              <a:ext cx="197725" cy="249125"/>
            </a:xfrm>
            <a:custGeom>
              <a:avLst/>
              <a:gdLst/>
              <a:ahLst/>
              <a:cxnLst/>
              <a:rect l="l" t="t" r="r" b="b"/>
              <a:pathLst>
                <a:path w="7909" h="9965" extrusionOk="0">
                  <a:moveTo>
                    <a:pt x="3927" y="1"/>
                  </a:moveTo>
                  <a:cubicBezTo>
                    <a:pt x="3797" y="1"/>
                    <a:pt x="3671" y="56"/>
                    <a:pt x="3624" y="166"/>
                  </a:cubicBezTo>
                  <a:lnTo>
                    <a:pt x="1103" y="5302"/>
                  </a:lnTo>
                  <a:cubicBezTo>
                    <a:pt x="1" y="7412"/>
                    <a:pt x="1607" y="9964"/>
                    <a:pt x="3970" y="9964"/>
                  </a:cubicBezTo>
                  <a:cubicBezTo>
                    <a:pt x="6333" y="9964"/>
                    <a:pt x="7908" y="7412"/>
                    <a:pt x="6837" y="5302"/>
                  </a:cubicBezTo>
                  <a:lnTo>
                    <a:pt x="4254" y="166"/>
                  </a:lnTo>
                  <a:cubicBezTo>
                    <a:pt x="4191" y="56"/>
                    <a:pt x="4057" y="1"/>
                    <a:pt x="3927"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257;p74">
              <a:extLst>
                <a:ext uri="{FF2B5EF4-FFF2-40B4-BE49-F238E27FC236}">
                  <a16:creationId xmlns:a16="http://schemas.microsoft.com/office/drawing/2014/main" id="{8360143B-AC30-4D1F-811D-41577D4B5E91}"/>
                </a:ext>
              </a:extLst>
            </p:cNvPr>
            <p:cNvSpPr/>
            <p:nvPr/>
          </p:nvSpPr>
          <p:spPr>
            <a:xfrm>
              <a:off x="-19622625" y="3330250"/>
              <a:ext cx="116600" cy="189250"/>
            </a:xfrm>
            <a:custGeom>
              <a:avLst/>
              <a:gdLst/>
              <a:ahLst/>
              <a:cxnLst/>
              <a:rect l="l" t="t" r="r" b="b"/>
              <a:pathLst>
                <a:path w="4664" h="7570" extrusionOk="0">
                  <a:moveTo>
                    <a:pt x="1683" y="1"/>
                  </a:moveTo>
                  <a:cubicBezTo>
                    <a:pt x="1553" y="1"/>
                    <a:pt x="1419" y="56"/>
                    <a:pt x="1356" y="166"/>
                  </a:cubicBezTo>
                  <a:lnTo>
                    <a:pt x="1" y="2939"/>
                  </a:lnTo>
                  <a:lnTo>
                    <a:pt x="1608" y="6215"/>
                  </a:lnTo>
                  <a:cubicBezTo>
                    <a:pt x="1828" y="6625"/>
                    <a:pt x="1954" y="7097"/>
                    <a:pt x="1986" y="7570"/>
                  </a:cubicBezTo>
                  <a:cubicBezTo>
                    <a:pt x="3687" y="7381"/>
                    <a:pt x="4664" y="5585"/>
                    <a:pt x="3876" y="4010"/>
                  </a:cubicBezTo>
                  <a:lnTo>
                    <a:pt x="1986" y="166"/>
                  </a:lnTo>
                  <a:cubicBezTo>
                    <a:pt x="1938" y="56"/>
                    <a:pt x="1812" y="1"/>
                    <a:pt x="1683"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258;p74">
              <a:extLst>
                <a:ext uri="{FF2B5EF4-FFF2-40B4-BE49-F238E27FC236}">
                  <a16:creationId xmlns:a16="http://schemas.microsoft.com/office/drawing/2014/main" id="{9474C14E-8C3D-41D4-8B0E-C5737BE15B38}"/>
                </a:ext>
              </a:extLst>
            </p:cNvPr>
            <p:cNvSpPr/>
            <p:nvPr/>
          </p:nvSpPr>
          <p:spPr>
            <a:xfrm>
              <a:off x="-19835275" y="3330250"/>
              <a:ext cx="116600" cy="189250"/>
            </a:xfrm>
            <a:custGeom>
              <a:avLst/>
              <a:gdLst/>
              <a:ahLst/>
              <a:cxnLst/>
              <a:rect l="l" t="t" r="r" b="b"/>
              <a:pathLst>
                <a:path w="4664" h="7570" extrusionOk="0">
                  <a:moveTo>
                    <a:pt x="2982" y="1"/>
                  </a:moveTo>
                  <a:cubicBezTo>
                    <a:pt x="2852" y="1"/>
                    <a:pt x="2726" y="56"/>
                    <a:pt x="2679" y="166"/>
                  </a:cubicBezTo>
                  <a:lnTo>
                    <a:pt x="788" y="4010"/>
                  </a:lnTo>
                  <a:cubicBezTo>
                    <a:pt x="1" y="5522"/>
                    <a:pt x="977" y="7381"/>
                    <a:pt x="2679" y="7570"/>
                  </a:cubicBezTo>
                  <a:cubicBezTo>
                    <a:pt x="2710" y="7097"/>
                    <a:pt x="2868" y="6593"/>
                    <a:pt x="3057" y="6152"/>
                  </a:cubicBezTo>
                  <a:lnTo>
                    <a:pt x="4663" y="2876"/>
                  </a:lnTo>
                  <a:lnTo>
                    <a:pt x="3309" y="166"/>
                  </a:lnTo>
                  <a:cubicBezTo>
                    <a:pt x="3246" y="56"/>
                    <a:pt x="3112" y="1"/>
                    <a:pt x="2982"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Textfeld 35">
            <a:extLst>
              <a:ext uri="{FF2B5EF4-FFF2-40B4-BE49-F238E27FC236}">
                <a16:creationId xmlns:a16="http://schemas.microsoft.com/office/drawing/2014/main" id="{85B2D2C6-9E9A-4307-8C24-68A9F3BFF240}"/>
              </a:ext>
            </a:extLst>
          </p:cNvPr>
          <p:cNvSpPr txBox="1"/>
          <p:nvPr/>
        </p:nvSpPr>
        <p:spPr>
          <a:xfrm>
            <a:off x="5413693" y="1379390"/>
            <a:ext cx="2275855" cy="1384995"/>
          </a:xfrm>
          <a:prstGeom prst="rect">
            <a:avLst/>
          </a:prstGeom>
          <a:noFill/>
        </p:spPr>
        <p:txBody>
          <a:bodyPr wrap="square">
            <a:spAutoFit/>
          </a:bodyPr>
          <a:lstStyle/>
          <a:p>
            <a:pPr algn="ctr">
              <a:buSzPts val="2400"/>
            </a:pPr>
            <a:r>
              <a:rPr lang="en-US" b="1" spc="-50" dirty="0">
                <a:solidFill>
                  <a:schemeClr val="lt1"/>
                </a:solidFill>
                <a:latin typeface="+mj-lt"/>
                <a:cs typeface="Calibri"/>
                <a:sym typeface="Calibri"/>
              </a:rPr>
              <a:t>Drink industry</a:t>
            </a:r>
          </a:p>
          <a:p>
            <a:pPr algn="ctr">
              <a:buSzPts val="2400"/>
            </a:pPr>
            <a:endParaRPr lang="en-US" spc="-50" dirty="0">
              <a:solidFill>
                <a:schemeClr val="lt1"/>
              </a:solidFill>
              <a:latin typeface="+mj-lt"/>
              <a:cs typeface="Calibri"/>
              <a:sym typeface="Calibri"/>
            </a:endParaRPr>
          </a:p>
          <a:p>
            <a:pPr algn="ctr">
              <a:buSzPts val="2400"/>
            </a:pPr>
            <a:r>
              <a:rPr lang="en-US" spc="-50" dirty="0">
                <a:solidFill>
                  <a:schemeClr val="lt1"/>
                </a:solidFill>
                <a:latin typeface="+mj-lt"/>
                <a:cs typeface="Calibri"/>
                <a:sym typeface="Calibri"/>
              </a:rPr>
              <a:t>Responds to needs with influx of sugared / soda water / artificial sweeteners in PET</a:t>
            </a:r>
          </a:p>
        </p:txBody>
      </p:sp>
      <p:sp>
        <p:nvSpPr>
          <p:cNvPr id="38" name="Textfeld 37">
            <a:extLst>
              <a:ext uri="{FF2B5EF4-FFF2-40B4-BE49-F238E27FC236}">
                <a16:creationId xmlns:a16="http://schemas.microsoft.com/office/drawing/2014/main" id="{3C86959E-575E-4438-A2B0-EB298C64558E}"/>
              </a:ext>
            </a:extLst>
          </p:cNvPr>
          <p:cNvSpPr txBox="1"/>
          <p:nvPr/>
        </p:nvSpPr>
        <p:spPr>
          <a:xfrm>
            <a:off x="348133" y="755974"/>
            <a:ext cx="2111449" cy="523220"/>
          </a:xfrm>
          <a:prstGeom prst="rect">
            <a:avLst/>
          </a:prstGeom>
          <a:noFill/>
        </p:spPr>
        <p:txBody>
          <a:bodyPr wrap="square">
            <a:spAutoFit/>
          </a:bodyPr>
          <a:lstStyle/>
          <a:p>
            <a:pPr marL="0" lvl="0" indent="0" algn="ctr">
              <a:buSzPts val="2400"/>
              <a:buFont typeface="Arial"/>
              <a:buNone/>
            </a:pPr>
            <a:r>
              <a:rPr lang="en-US" b="1" spc="-50" dirty="0">
                <a:solidFill>
                  <a:schemeClr val="lt1"/>
                </a:solidFill>
                <a:latin typeface="+mj-lt"/>
                <a:cs typeface="Calibri"/>
                <a:sym typeface="Calibri"/>
              </a:rPr>
              <a:t>Worldwide status quo dehydration</a:t>
            </a:r>
          </a:p>
        </p:txBody>
      </p:sp>
      <p:sp>
        <p:nvSpPr>
          <p:cNvPr id="40" name="Textfeld 39">
            <a:extLst>
              <a:ext uri="{FF2B5EF4-FFF2-40B4-BE49-F238E27FC236}">
                <a16:creationId xmlns:a16="http://schemas.microsoft.com/office/drawing/2014/main" id="{8253B1CA-CC73-48DA-BC70-4757D80B18E1}"/>
              </a:ext>
            </a:extLst>
          </p:cNvPr>
          <p:cNvSpPr txBox="1"/>
          <p:nvPr/>
        </p:nvSpPr>
        <p:spPr>
          <a:xfrm>
            <a:off x="6664254" y="3074620"/>
            <a:ext cx="2367689" cy="954107"/>
          </a:xfrm>
          <a:prstGeom prst="rect">
            <a:avLst/>
          </a:prstGeom>
          <a:noFill/>
        </p:spPr>
        <p:txBody>
          <a:bodyPr wrap="square">
            <a:spAutoFit/>
          </a:bodyPr>
          <a:lstStyle/>
          <a:p>
            <a:pPr algn="ctr">
              <a:buSzPts val="2400"/>
            </a:pPr>
            <a:r>
              <a:rPr lang="en-US" b="1" spc="-50" dirty="0">
                <a:solidFill>
                  <a:schemeClr val="lt1"/>
                </a:solidFill>
                <a:latin typeface="+mj-lt"/>
                <a:cs typeface="Calibri"/>
                <a:sym typeface="Calibri"/>
              </a:rPr>
              <a:t>Carbon impact:</a:t>
            </a:r>
          </a:p>
          <a:p>
            <a:pPr algn="ctr">
              <a:buSzPts val="2400"/>
            </a:pPr>
            <a:r>
              <a:rPr lang="en-US" spc="-50" dirty="0">
                <a:solidFill>
                  <a:schemeClr val="lt1"/>
                </a:solidFill>
                <a:latin typeface="+mj-lt"/>
                <a:cs typeface="Calibri"/>
                <a:sym typeface="Calibri"/>
              </a:rPr>
              <a:t>Worldwide 1 million PET bottles are produced per minute</a:t>
            </a:r>
          </a:p>
        </p:txBody>
      </p:sp>
      <p:sp>
        <p:nvSpPr>
          <p:cNvPr id="44" name="Textfeld 43">
            <a:extLst>
              <a:ext uri="{FF2B5EF4-FFF2-40B4-BE49-F238E27FC236}">
                <a16:creationId xmlns:a16="http://schemas.microsoft.com/office/drawing/2014/main" id="{C1F745F3-1127-4919-80F4-109B449E3E92}"/>
              </a:ext>
            </a:extLst>
          </p:cNvPr>
          <p:cNvSpPr txBox="1"/>
          <p:nvPr/>
        </p:nvSpPr>
        <p:spPr>
          <a:xfrm>
            <a:off x="-57177" y="4943343"/>
            <a:ext cx="4675632" cy="215444"/>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spc="-50" dirty="0">
                <a:solidFill>
                  <a:schemeClr val="lt1"/>
                </a:solidFill>
                <a:latin typeface="+mn-lt"/>
                <a:ea typeface="Calibri"/>
                <a:cs typeface="Calibri"/>
                <a:sym typeface="Calibri"/>
              </a:rPr>
              <a:t>who.int / statista.com / </a:t>
            </a:r>
            <a:r>
              <a:rPr lang="en-US" sz="800" spc="-50" dirty="0">
                <a:solidFill>
                  <a:schemeClr val="lt1"/>
                </a:solidFill>
                <a:latin typeface="+mn-lt"/>
                <a:cs typeface="Calibri"/>
                <a:sym typeface="Calibri"/>
              </a:rPr>
              <a:t>TK </a:t>
            </a:r>
            <a:r>
              <a:rPr lang="en-US" sz="800" spc="-50" dirty="0" err="1">
                <a:solidFill>
                  <a:schemeClr val="lt1"/>
                </a:solidFill>
                <a:latin typeface="+mn-lt"/>
                <a:cs typeface="Calibri"/>
                <a:sym typeface="Calibri"/>
              </a:rPr>
              <a:t>Trinkstudie</a:t>
            </a:r>
            <a:endParaRPr lang="en-US" sz="800" spc="-50" dirty="0">
              <a:solidFill>
                <a:schemeClr val="lt1"/>
              </a:solidFill>
              <a:latin typeface="+mn-lt"/>
              <a:cs typeface="Calibri"/>
              <a:sym typeface="Calibri"/>
            </a:endParaRPr>
          </a:p>
        </p:txBody>
      </p:sp>
      <p:pic>
        <p:nvPicPr>
          <p:cNvPr id="61" name="Google Shape;55;p14">
            <a:extLst>
              <a:ext uri="{FF2B5EF4-FFF2-40B4-BE49-F238E27FC236}">
                <a16:creationId xmlns:a16="http://schemas.microsoft.com/office/drawing/2014/main" id="{09A10249-296E-4281-9550-17CFE7FCF3A4}"/>
              </a:ext>
            </a:extLst>
          </p:cNvPr>
          <p:cNvPicPr preferRelativeResize="0"/>
          <p:nvPr/>
        </p:nvPicPr>
        <p:blipFill rotWithShape="1">
          <a:blip r:embed="rId6">
            <a:alphaModFix/>
          </a:blip>
          <a:srcRect/>
          <a:stretch/>
        </p:blipFill>
        <p:spPr>
          <a:xfrm>
            <a:off x="643800" y="1575696"/>
            <a:ext cx="1481391" cy="545996"/>
          </a:xfrm>
          <a:prstGeom prst="rect">
            <a:avLst/>
          </a:prstGeom>
          <a:noFill/>
          <a:ln>
            <a:noFill/>
          </a:ln>
        </p:spPr>
      </p:pic>
      <p:sp>
        <p:nvSpPr>
          <p:cNvPr id="62" name="Google Shape;56;p14">
            <a:extLst>
              <a:ext uri="{FF2B5EF4-FFF2-40B4-BE49-F238E27FC236}">
                <a16:creationId xmlns:a16="http://schemas.microsoft.com/office/drawing/2014/main" id="{82ABF05E-07C3-46F8-81E0-CA4080E2740B}"/>
              </a:ext>
            </a:extLst>
          </p:cNvPr>
          <p:cNvSpPr txBox="1"/>
          <p:nvPr/>
        </p:nvSpPr>
        <p:spPr>
          <a:xfrm>
            <a:off x="202630" y="2074219"/>
            <a:ext cx="2367690" cy="2310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b="1" i="0" u="none" strike="noStrike" cap="none" dirty="0">
                <a:solidFill>
                  <a:srgbClr val="1190CB"/>
                </a:solidFill>
                <a:latin typeface="Red Hat Display" panose="020B0604020202020204" charset="0"/>
                <a:ea typeface="Calibri"/>
                <a:cs typeface="Red Hat Display" panose="020B0604020202020204" charset="0"/>
                <a:sym typeface="Calibri"/>
              </a:rPr>
              <a:t>The Sweetspot Discovery</a:t>
            </a:r>
            <a:endParaRPr sz="800" b="0" i="0" u="none" strike="noStrike" cap="none" dirty="0">
              <a:solidFill>
                <a:srgbClr val="000000"/>
              </a:solidFill>
              <a:latin typeface="Red Hat Display" panose="020B0604020202020204" charset="0"/>
              <a:ea typeface="Calibri"/>
              <a:cs typeface="Red Hat Display" panose="020B0604020202020204" charset="0"/>
              <a:sym typeface="Calibri"/>
            </a:endParaRPr>
          </a:p>
        </p:txBody>
      </p:sp>
      <p:sp>
        <p:nvSpPr>
          <p:cNvPr id="63" name="Textfeld 62">
            <a:extLst>
              <a:ext uri="{FF2B5EF4-FFF2-40B4-BE49-F238E27FC236}">
                <a16:creationId xmlns:a16="http://schemas.microsoft.com/office/drawing/2014/main" id="{36053A3C-6D0C-40E7-B953-FA0E86DB91BD}"/>
              </a:ext>
            </a:extLst>
          </p:cNvPr>
          <p:cNvSpPr txBox="1"/>
          <p:nvPr/>
        </p:nvSpPr>
        <p:spPr>
          <a:xfrm>
            <a:off x="130730" y="2646120"/>
            <a:ext cx="2507530" cy="738664"/>
          </a:xfrm>
          <a:prstGeom prst="rect">
            <a:avLst/>
          </a:prstGeom>
          <a:noFill/>
        </p:spPr>
        <p:txBody>
          <a:bodyPr wrap="square">
            <a:spAutoFit/>
          </a:bodyPr>
          <a:lstStyle/>
          <a:p>
            <a:pPr marL="0" lvl="0" indent="0" algn="ctr">
              <a:buSzPts val="2400"/>
              <a:buFont typeface="Arial"/>
              <a:buNone/>
            </a:pPr>
            <a:r>
              <a:rPr lang="en-US" b="1" spc="-50" dirty="0">
                <a:solidFill>
                  <a:schemeClr val="lt1"/>
                </a:solidFill>
                <a:latin typeface="+mj-lt"/>
                <a:cs typeface="Calibri"/>
                <a:sym typeface="Calibri"/>
              </a:rPr>
              <a:t>Winning pledge:</a:t>
            </a:r>
          </a:p>
          <a:p>
            <a:pPr marL="0" lvl="0" indent="0" algn="ctr">
              <a:buSzPts val="2400"/>
              <a:buFont typeface="Arial"/>
              <a:buNone/>
            </a:pPr>
            <a:r>
              <a:rPr lang="en-US" spc="-50" dirty="0">
                <a:solidFill>
                  <a:schemeClr val="lt1"/>
                </a:solidFill>
                <a:latin typeface="+mj-lt"/>
                <a:cs typeface="Calibri"/>
                <a:sym typeface="Calibri"/>
              </a:rPr>
              <a:t>Inspire to choose tap water for healthier hydration</a:t>
            </a:r>
          </a:p>
        </p:txBody>
      </p:sp>
      <p:sp>
        <p:nvSpPr>
          <p:cNvPr id="64" name="Textfeld 63">
            <a:extLst>
              <a:ext uri="{FF2B5EF4-FFF2-40B4-BE49-F238E27FC236}">
                <a16:creationId xmlns:a16="http://schemas.microsoft.com/office/drawing/2014/main" id="{D801407D-0591-4B8D-944D-4A368E241DE6}"/>
              </a:ext>
            </a:extLst>
          </p:cNvPr>
          <p:cNvSpPr txBox="1"/>
          <p:nvPr/>
        </p:nvSpPr>
        <p:spPr>
          <a:xfrm>
            <a:off x="292363" y="3571761"/>
            <a:ext cx="2275855" cy="523220"/>
          </a:xfrm>
          <a:prstGeom prst="rect">
            <a:avLst/>
          </a:prstGeom>
          <a:noFill/>
        </p:spPr>
        <p:txBody>
          <a:bodyPr wrap="square">
            <a:spAutoFit/>
          </a:bodyPr>
          <a:lstStyle/>
          <a:p>
            <a:pPr algn="ctr">
              <a:buSzPts val="2400"/>
            </a:pPr>
            <a:r>
              <a:rPr lang="en-US" spc="-50" dirty="0">
                <a:solidFill>
                  <a:schemeClr val="lt1"/>
                </a:solidFill>
                <a:latin typeface="+mj-lt"/>
                <a:cs typeface="Calibri"/>
                <a:sym typeface="Calibri"/>
              </a:rPr>
              <a:t>Give sensation with mindful sugar, optimized by science</a:t>
            </a:r>
          </a:p>
        </p:txBody>
      </p:sp>
      <p:sp>
        <p:nvSpPr>
          <p:cNvPr id="65" name="Textfeld 64">
            <a:extLst>
              <a:ext uri="{FF2B5EF4-FFF2-40B4-BE49-F238E27FC236}">
                <a16:creationId xmlns:a16="http://schemas.microsoft.com/office/drawing/2014/main" id="{9E794479-C868-443B-9A8B-32E0A8046F21}"/>
              </a:ext>
            </a:extLst>
          </p:cNvPr>
          <p:cNvSpPr txBox="1"/>
          <p:nvPr/>
        </p:nvSpPr>
        <p:spPr>
          <a:xfrm>
            <a:off x="150092" y="4281958"/>
            <a:ext cx="2507530" cy="307777"/>
          </a:xfrm>
          <a:prstGeom prst="rect">
            <a:avLst/>
          </a:prstGeom>
          <a:noFill/>
        </p:spPr>
        <p:txBody>
          <a:bodyPr wrap="square">
            <a:spAutoFit/>
          </a:bodyPr>
          <a:lstStyle/>
          <a:p>
            <a:pPr algn="ctr">
              <a:buSzPts val="2400"/>
            </a:pPr>
            <a:r>
              <a:rPr lang="en-US" spc="-50" dirty="0">
                <a:solidFill>
                  <a:schemeClr val="lt1"/>
                </a:solidFill>
                <a:latin typeface="+mj-lt"/>
                <a:cs typeface="Calibri"/>
                <a:sym typeface="Calibri"/>
              </a:rPr>
              <a:t>Be a planet hero, replace PET</a:t>
            </a:r>
          </a:p>
        </p:txBody>
      </p:sp>
      <p:grpSp>
        <p:nvGrpSpPr>
          <p:cNvPr id="8" name="Gruppieren 7">
            <a:extLst>
              <a:ext uri="{FF2B5EF4-FFF2-40B4-BE49-F238E27FC236}">
                <a16:creationId xmlns:a16="http://schemas.microsoft.com/office/drawing/2014/main" id="{C3202466-FE29-44BC-B613-13B66C177F3B}"/>
              </a:ext>
            </a:extLst>
          </p:cNvPr>
          <p:cNvGrpSpPr/>
          <p:nvPr/>
        </p:nvGrpSpPr>
        <p:grpSpPr>
          <a:xfrm>
            <a:off x="3247921" y="1675438"/>
            <a:ext cx="1595031" cy="602376"/>
            <a:chOff x="2882073" y="2646119"/>
            <a:chExt cx="1935588" cy="444706"/>
          </a:xfrm>
        </p:grpSpPr>
        <p:sp>
          <p:nvSpPr>
            <p:cNvPr id="66" name="Arrow: Right 33">
              <a:extLst>
                <a:ext uri="{FF2B5EF4-FFF2-40B4-BE49-F238E27FC236}">
                  <a16:creationId xmlns:a16="http://schemas.microsoft.com/office/drawing/2014/main" id="{8716A974-8B34-4278-B12B-9F1133F5D90A}"/>
                </a:ext>
              </a:extLst>
            </p:cNvPr>
            <p:cNvSpPr/>
            <p:nvPr/>
          </p:nvSpPr>
          <p:spPr>
            <a:xfrm rot="10800000" flipH="1">
              <a:off x="2882073" y="2646119"/>
              <a:ext cx="1935588" cy="444706"/>
            </a:xfrm>
            <a:prstGeom prst="rightArrow">
              <a:avLst/>
            </a:prstGeom>
            <a:solidFill>
              <a:srgbClr val="BEE1F1">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200" dirty="0"/>
            </a:p>
          </p:txBody>
        </p:sp>
        <p:sp>
          <p:nvSpPr>
            <p:cNvPr id="67" name="TextBox 32">
              <a:extLst>
                <a:ext uri="{FF2B5EF4-FFF2-40B4-BE49-F238E27FC236}">
                  <a16:creationId xmlns:a16="http://schemas.microsoft.com/office/drawing/2014/main" id="{24A4A4D8-4473-4D9B-A163-7B2188E154B9}"/>
                </a:ext>
              </a:extLst>
            </p:cNvPr>
            <p:cNvSpPr txBox="1"/>
            <p:nvPr/>
          </p:nvSpPr>
          <p:spPr>
            <a:xfrm flipH="1">
              <a:off x="3076629" y="2762520"/>
              <a:ext cx="1390542" cy="276999"/>
            </a:xfrm>
            <a:prstGeom prst="rect">
              <a:avLst/>
            </a:prstGeom>
            <a:noFill/>
          </p:spPr>
          <p:txBody>
            <a:bodyPr wrap="square">
              <a:spAutoFit/>
            </a:bodyPr>
            <a:lstStyle/>
            <a:p>
              <a:r>
                <a:rPr lang="de-CH" sz="1200" b="1" spc="-50" dirty="0">
                  <a:solidFill>
                    <a:schemeClr val="lt1"/>
                  </a:solidFill>
                  <a:latin typeface="+mj-lt"/>
                  <a:cs typeface="Calibri"/>
                </a:rPr>
                <a:t>TRANSFORM</a:t>
              </a:r>
              <a:endParaRPr lang="en-CH" sz="1200" b="1" spc="-50" dirty="0">
                <a:solidFill>
                  <a:schemeClr val="lt1"/>
                </a:solidFill>
                <a:latin typeface="+mj-lt"/>
                <a:cs typeface="Calibri"/>
              </a:endParaRPr>
            </a:p>
          </p:txBody>
        </p:sp>
      </p:grpSp>
      <p:sp>
        <p:nvSpPr>
          <p:cNvPr id="68" name="Textfeld 67">
            <a:extLst>
              <a:ext uri="{FF2B5EF4-FFF2-40B4-BE49-F238E27FC236}">
                <a16:creationId xmlns:a16="http://schemas.microsoft.com/office/drawing/2014/main" id="{2300D025-8F27-460B-84C2-2B39B1F569EE}"/>
              </a:ext>
            </a:extLst>
          </p:cNvPr>
          <p:cNvSpPr txBox="1"/>
          <p:nvPr/>
        </p:nvSpPr>
        <p:spPr>
          <a:xfrm>
            <a:off x="4004367" y="3265681"/>
            <a:ext cx="2367689" cy="738664"/>
          </a:xfrm>
          <a:prstGeom prst="rect">
            <a:avLst/>
          </a:prstGeom>
          <a:noFill/>
        </p:spPr>
        <p:txBody>
          <a:bodyPr wrap="square">
            <a:spAutoFit/>
          </a:bodyPr>
          <a:lstStyle/>
          <a:p>
            <a:pPr algn="ctr">
              <a:buSzPts val="2400"/>
            </a:pPr>
            <a:r>
              <a:rPr lang="en-US" b="1" spc="-50" dirty="0">
                <a:solidFill>
                  <a:schemeClr val="lt1"/>
                </a:solidFill>
                <a:latin typeface="+mj-lt"/>
                <a:cs typeface="Calibri"/>
                <a:sym typeface="Calibri"/>
              </a:rPr>
              <a:t>Health impact:</a:t>
            </a:r>
          </a:p>
          <a:p>
            <a:pPr algn="ctr">
              <a:buSzPts val="2400"/>
            </a:pPr>
            <a:r>
              <a:rPr lang="en-US" spc="-50" dirty="0">
                <a:solidFill>
                  <a:schemeClr val="lt1"/>
                </a:solidFill>
                <a:latin typeface="+mj-lt"/>
                <a:cs typeface="Calibri"/>
                <a:sym typeface="Calibri"/>
              </a:rPr>
              <a:t>40% sugar intake are from drinks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987;p47">
            <a:extLst>
              <a:ext uri="{FF2B5EF4-FFF2-40B4-BE49-F238E27FC236}">
                <a16:creationId xmlns:a16="http://schemas.microsoft.com/office/drawing/2014/main" id="{88AB3DFB-CC92-4F26-9F1F-DD3F48831D93}"/>
              </a:ext>
            </a:extLst>
          </p:cNvPr>
          <p:cNvGrpSpPr/>
          <p:nvPr/>
        </p:nvGrpSpPr>
        <p:grpSpPr>
          <a:xfrm>
            <a:off x="117682" y="104316"/>
            <a:ext cx="353136" cy="313738"/>
            <a:chOff x="5655216" y="3681900"/>
            <a:chExt cx="420150" cy="373275"/>
          </a:xfrm>
        </p:grpSpPr>
        <p:sp>
          <p:nvSpPr>
            <p:cNvPr id="6" name="Google Shape;988;p47">
              <a:extLst>
                <a:ext uri="{FF2B5EF4-FFF2-40B4-BE49-F238E27FC236}">
                  <a16:creationId xmlns:a16="http://schemas.microsoft.com/office/drawing/2014/main" id="{9E3B6A85-6A1D-4397-8A5C-A8DD098475C0}"/>
                </a:ext>
              </a:extLst>
            </p:cNvPr>
            <p:cNvSpPr/>
            <p:nvPr/>
          </p:nvSpPr>
          <p:spPr>
            <a:xfrm>
              <a:off x="5655216"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5875" cap="rnd" cmpd="sng">
              <a:solidFill>
                <a:srgbClr val="2E9E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89;p47">
              <a:extLst>
                <a:ext uri="{FF2B5EF4-FFF2-40B4-BE49-F238E27FC236}">
                  <a16:creationId xmlns:a16="http://schemas.microsoft.com/office/drawing/2014/main" id="{A76C3F90-8E06-4960-837C-3A72AC467D7B}"/>
                </a:ext>
              </a:extLst>
            </p:cNvPr>
            <p:cNvSpPr/>
            <p:nvPr/>
          </p:nvSpPr>
          <p:spPr>
            <a:xfrm>
              <a:off x="5853116"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5875" cap="rnd" cmpd="sng">
              <a:solidFill>
                <a:srgbClr val="2E9E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90;p47">
              <a:extLst>
                <a:ext uri="{FF2B5EF4-FFF2-40B4-BE49-F238E27FC236}">
                  <a16:creationId xmlns:a16="http://schemas.microsoft.com/office/drawing/2014/main" id="{B826A422-1156-4C14-89C7-FE6DC9C969AA}"/>
                </a:ext>
              </a:extLst>
            </p:cNvPr>
            <p:cNvSpPr/>
            <p:nvPr/>
          </p:nvSpPr>
          <p:spPr>
            <a:xfrm>
              <a:off x="5720991"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5875" cap="rnd" cmpd="sng">
              <a:solidFill>
                <a:srgbClr val="2E9E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91;p47">
              <a:extLst>
                <a:ext uri="{FF2B5EF4-FFF2-40B4-BE49-F238E27FC236}">
                  <a16:creationId xmlns:a16="http://schemas.microsoft.com/office/drawing/2014/main" id="{41B6402B-3E9C-4946-93DB-58960ADC2256}"/>
                </a:ext>
              </a:extLst>
            </p:cNvPr>
            <p:cNvSpPr/>
            <p:nvPr/>
          </p:nvSpPr>
          <p:spPr>
            <a:xfrm>
              <a:off x="5948691"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5875" cap="rnd" cmpd="sng">
              <a:solidFill>
                <a:srgbClr val="2E9E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92;p47">
              <a:extLst>
                <a:ext uri="{FF2B5EF4-FFF2-40B4-BE49-F238E27FC236}">
                  <a16:creationId xmlns:a16="http://schemas.microsoft.com/office/drawing/2014/main" id="{DB59A8F3-618A-4DBE-8261-9A6892912CE8}"/>
                </a:ext>
              </a:extLst>
            </p:cNvPr>
            <p:cNvSpPr/>
            <p:nvPr/>
          </p:nvSpPr>
          <p:spPr>
            <a:xfrm>
              <a:off x="5679566"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5875" cap="rnd" cmpd="sng">
              <a:solidFill>
                <a:srgbClr val="2E9E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93;p47">
              <a:extLst>
                <a:ext uri="{FF2B5EF4-FFF2-40B4-BE49-F238E27FC236}">
                  <a16:creationId xmlns:a16="http://schemas.microsoft.com/office/drawing/2014/main" id="{2797CEC5-37CB-4140-9034-99E0B783E936}"/>
                </a:ext>
              </a:extLst>
            </p:cNvPr>
            <p:cNvSpPr/>
            <p:nvPr/>
          </p:nvSpPr>
          <p:spPr>
            <a:xfrm>
              <a:off x="5742891"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5875" cap="rnd" cmpd="sng">
              <a:solidFill>
                <a:srgbClr val="2E9E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94;p47">
              <a:extLst>
                <a:ext uri="{FF2B5EF4-FFF2-40B4-BE49-F238E27FC236}">
                  <a16:creationId xmlns:a16="http://schemas.microsoft.com/office/drawing/2014/main" id="{203AF15D-8D7F-4F4D-9D15-948E5CE09A6F}"/>
                </a:ext>
              </a:extLst>
            </p:cNvPr>
            <p:cNvSpPr/>
            <p:nvPr/>
          </p:nvSpPr>
          <p:spPr>
            <a:xfrm>
              <a:off x="5910341"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5875" cap="rnd" cmpd="sng">
              <a:solidFill>
                <a:srgbClr val="2E9E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ruppieren 22">
            <a:extLst>
              <a:ext uri="{FF2B5EF4-FFF2-40B4-BE49-F238E27FC236}">
                <a16:creationId xmlns:a16="http://schemas.microsoft.com/office/drawing/2014/main" id="{3D6859B8-E393-4184-866D-086864747814}"/>
              </a:ext>
            </a:extLst>
          </p:cNvPr>
          <p:cNvGrpSpPr/>
          <p:nvPr/>
        </p:nvGrpSpPr>
        <p:grpSpPr>
          <a:xfrm>
            <a:off x="0" y="1209087"/>
            <a:ext cx="9181152" cy="1933848"/>
            <a:chOff x="0" y="1831314"/>
            <a:chExt cx="19574687" cy="3906195"/>
          </a:xfrm>
        </p:grpSpPr>
        <p:sp>
          <p:nvSpPr>
            <p:cNvPr id="24" name="Rectangle 16">
              <a:extLst>
                <a:ext uri="{FF2B5EF4-FFF2-40B4-BE49-F238E27FC236}">
                  <a16:creationId xmlns:a16="http://schemas.microsoft.com/office/drawing/2014/main" id="{7BFEFD5F-6BFD-49B7-B53F-922609D8CEA1}"/>
                </a:ext>
              </a:extLst>
            </p:cNvPr>
            <p:cNvSpPr/>
            <p:nvPr/>
          </p:nvSpPr>
          <p:spPr>
            <a:xfrm>
              <a:off x="0" y="1962513"/>
              <a:ext cx="19574687" cy="1052051"/>
            </a:xfrm>
            <a:prstGeom prst="rect">
              <a:avLst/>
            </a:prstGeom>
            <a:solidFill>
              <a:schemeClr val="bg1">
                <a:lumMod val="8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5" name="Arrow: Chevron 2">
              <a:extLst>
                <a:ext uri="{FF2B5EF4-FFF2-40B4-BE49-F238E27FC236}">
                  <a16:creationId xmlns:a16="http://schemas.microsoft.com/office/drawing/2014/main" id="{F50011D8-2532-4A81-8BC6-569B245629F2}"/>
                </a:ext>
              </a:extLst>
            </p:cNvPr>
            <p:cNvSpPr/>
            <p:nvPr/>
          </p:nvSpPr>
          <p:spPr>
            <a:xfrm>
              <a:off x="502556" y="1831314"/>
              <a:ext cx="3761094" cy="1314449"/>
            </a:xfrm>
            <a:prstGeom prst="chevron">
              <a:avLst/>
            </a:prstGeom>
            <a:solidFill>
              <a:srgbClr val="F8F0D8"/>
            </a:solidFill>
            <a:ln>
              <a:solidFill>
                <a:srgbClr val="FF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pc="-50" dirty="0">
                  <a:solidFill>
                    <a:schemeClr val="bg1"/>
                  </a:solidFill>
                </a:rPr>
                <a:t>Bottle and capsule technology</a:t>
              </a:r>
            </a:p>
          </p:txBody>
        </p:sp>
        <p:sp>
          <p:nvSpPr>
            <p:cNvPr id="26" name="Arrow: Chevron 31">
              <a:extLst>
                <a:ext uri="{FF2B5EF4-FFF2-40B4-BE49-F238E27FC236}">
                  <a16:creationId xmlns:a16="http://schemas.microsoft.com/office/drawing/2014/main" id="{49F7D4F3-A1C3-4194-81FF-32CF2C230753}"/>
                </a:ext>
              </a:extLst>
            </p:cNvPr>
            <p:cNvSpPr/>
            <p:nvPr/>
          </p:nvSpPr>
          <p:spPr>
            <a:xfrm>
              <a:off x="4215453" y="1831314"/>
              <a:ext cx="3761094" cy="1314450"/>
            </a:xfrm>
            <a:prstGeom prst="chevron">
              <a:avLst/>
            </a:prstGeom>
            <a:solidFill>
              <a:srgbClr val="FFEEBB"/>
            </a:solidFill>
            <a:ln>
              <a:solidFill>
                <a:srgbClr val="F5DB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pc="-50" dirty="0">
                  <a:solidFill>
                    <a:schemeClr val="bg1"/>
                  </a:solidFill>
                </a:rPr>
                <a:t>Millennials, Gen Z</a:t>
              </a:r>
            </a:p>
          </p:txBody>
        </p:sp>
        <p:sp>
          <p:nvSpPr>
            <p:cNvPr id="27" name="Arrow: Chevron 45">
              <a:extLst>
                <a:ext uri="{FF2B5EF4-FFF2-40B4-BE49-F238E27FC236}">
                  <a16:creationId xmlns:a16="http://schemas.microsoft.com/office/drawing/2014/main" id="{30D6C502-A395-46DE-9417-082D609BD854}"/>
                </a:ext>
              </a:extLst>
            </p:cNvPr>
            <p:cNvSpPr/>
            <p:nvPr/>
          </p:nvSpPr>
          <p:spPr>
            <a:xfrm>
              <a:off x="7928349" y="1831314"/>
              <a:ext cx="3761094" cy="1314450"/>
            </a:xfrm>
            <a:prstGeom prst="chevron">
              <a:avLst/>
            </a:prstGeom>
            <a:solidFill>
              <a:srgbClr val="FFFFB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pc="-50" dirty="0">
                  <a:solidFill>
                    <a:schemeClr val="bg1"/>
                  </a:solidFill>
                </a:rPr>
                <a:t>Capsule &amp; Flavors</a:t>
              </a:r>
            </a:p>
          </p:txBody>
        </p:sp>
        <p:sp>
          <p:nvSpPr>
            <p:cNvPr id="28" name="TextBox 49">
              <a:extLst>
                <a:ext uri="{FF2B5EF4-FFF2-40B4-BE49-F238E27FC236}">
                  <a16:creationId xmlns:a16="http://schemas.microsoft.com/office/drawing/2014/main" id="{7DFE7CFB-A9EA-441E-B705-1CBFBF1EA384}"/>
                </a:ext>
              </a:extLst>
            </p:cNvPr>
            <p:cNvSpPr txBox="1"/>
            <p:nvPr/>
          </p:nvSpPr>
          <p:spPr>
            <a:xfrm>
              <a:off x="820394" y="3499459"/>
              <a:ext cx="3125417" cy="149203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ea typeface="Gotham Book" charset="0"/>
                  <a:cs typeface="Gotham Book" charset="0"/>
                </a:rPr>
                <a:t>Colors &amp; aroma with clean water sensation.  A novelty on the market.</a:t>
              </a:r>
            </a:p>
          </p:txBody>
        </p:sp>
        <p:sp>
          <p:nvSpPr>
            <p:cNvPr id="29" name="TextBox 50">
              <a:extLst>
                <a:ext uri="{FF2B5EF4-FFF2-40B4-BE49-F238E27FC236}">
                  <a16:creationId xmlns:a16="http://schemas.microsoft.com/office/drawing/2014/main" id="{018AC91C-2614-4915-8598-F35DF985D9B2}"/>
                </a:ext>
              </a:extLst>
            </p:cNvPr>
            <p:cNvSpPr txBox="1"/>
            <p:nvPr/>
          </p:nvSpPr>
          <p:spPr>
            <a:xfrm>
              <a:off x="4533291" y="3499459"/>
              <a:ext cx="3125417" cy="2238050"/>
            </a:xfrm>
            <a:prstGeom prst="rect">
              <a:avLst/>
            </a:prstGeom>
            <a:noFill/>
          </p:spPr>
          <p:txBody>
            <a:bodyPr wrap="square" lIns="0" tIns="0" rIns="0" bIns="0" rtlCol="0">
              <a:spAutoFit/>
            </a:bodyPr>
            <a:lstStyle/>
            <a:p>
              <a:pPr>
                <a:buSzPts val="1100"/>
                <a:defRPr/>
              </a:pPr>
              <a:r>
                <a:rPr lang="en-US" sz="1200" spc="-50" dirty="0">
                  <a:solidFill>
                    <a:srgbClr val="0A5F9E"/>
                  </a:solidFill>
                  <a:latin typeface="Red Hat Text" panose="020B0604020202020204" charset="0"/>
                </a:rPr>
                <a:t>Hustle culture, 24-7 on content &amp; system, affinity with tech and daily wellness, fitness. Experiences over entertainment.</a:t>
              </a:r>
            </a:p>
          </p:txBody>
        </p:sp>
        <p:sp>
          <p:nvSpPr>
            <p:cNvPr id="30" name="TextBox 51">
              <a:extLst>
                <a:ext uri="{FF2B5EF4-FFF2-40B4-BE49-F238E27FC236}">
                  <a16:creationId xmlns:a16="http://schemas.microsoft.com/office/drawing/2014/main" id="{9156142B-86EC-4111-9B96-5F5EF654087E}"/>
                </a:ext>
              </a:extLst>
            </p:cNvPr>
            <p:cNvSpPr txBox="1"/>
            <p:nvPr/>
          </p:nvSpPr>
          <p:spPr>
            <a:xfrm>
              <a:off x="8246188" y="3499459"/>
              <a:ext cx="3125417" cy="1865042"/>
            </a:xfrm>
            <a:prstGeom prst="rect">
              <a:avLst/>
            </a:prstGeom>
            <a:noFill/>
          </p:spPr>
          <p:txBody>
            <a:bodyPr wrap="square" lIns="0" tIns="0" rIns="0" bIns="0" rtlCol="0">
              <a:spAutoFit/>
            </a:bodyPr>
            <a:lstStyle/>
            <a:p>
              <a:pPr marL="0" lvl="0" indent="0" defTabSz="914400" eaLnBrk="1" fontAlgn="auto" latinLnBrk="0" hangingPunct="1">
                <a:buSzPts val="1100"/>
                <a:buFont typeface="Arial"/>
                <a:buNone/>
                <a:tabLst/>
                <a:defRPr/>
              </a:pPr>
              <a:r>
                <a:rPr lang="en-US" sz="1200" spc="-50" dirty="0">
                  <a:solidFill>
                    <a:srgbClr val="0A5F9E"/>
                  </a:solidFill>
                  <a:latin typeface="Red Hat Text" panose="020B0604020202020204" charset="0"/>
                </a:rPr>
                <a:t>Nutrition solutions for reducing undesirable ingredients and adding health supporting nutrients.</a:t>
              </a:r>
            </a:p>
          </p:txBody>
        </p:sp>
      </p:grpSp>
      <p:sp>
        <p:nvSpPr>
          <p:cNvPr id="31" name="Arrow: Chevron 45">
            <a:extLst>
              <a:ext uri="{FF2B5EF4-FFF2-40B4-BE49-F238E27FC236}">
                <a16:creationId xmlns:a16="http://schemas.microsoft.com/office/drawing/2014/main" id="{F3467583-FB25-4283-A9E4-DB31D473EE29}"/>
              </a:ext>
            </a:extLst>
          </p:cNvPr>
          <p:cNvSpPr/>
          <p:nvPr/>
        </p:nvSpPr>
        <p:spPr>
          <a:xfrm>
            <a:off x="5474330" y="1209087"/>
            <a:ext cx="1764073" cy="650747"/>
          </a:xfrm>
          <a:prstGeom prst="chevron">
            <a:avLst/>
          </a:prstGeom>
          <a:solidFill>
            <a:srgbClr val="FFEDE0"/>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pc="-50" dirty="0">
                <a:solidFill>
                  <a:schemeClr val="bg1"/>
                </a:solidFill>
              </a:rPr>
              <a:t>Immersive E-Commerce</a:t>
            </a:r>
          </a:p>
        </p:txBody>
      </p:sp>
      <p:sp>
        <p:nvSpPr>
          <p:cNvPr id="32" name="TextBox 51">
            <a:extLst>
              <a:ext uri="{FF2B5EF4-FFF2-40B4-BE49-F238E27FC236}">
                <a16:creationId xmlns:a16="http://schemas.microsoft.com/office/drawing/2014/main" id="{A14D8CEC-4734-463E-AE9B-3DBCB8A8148D}"/>
              </a:ext>
            </a:extLst>
          </p:cNvPr>
          <p:cNvSpPr txBox="1"/>
          <p:nvPr/>
        </p:nvSpPr>
        <p:spPr>
          <a:xfrm>
            <a:off x="5623407" y="2034939"/>
            <a:ext cx="1465920" cy="923330"/>
          </a:xfrm>
          <a:prstGeom prst="rect">
            <a:avLst/>
          </a:prstGeom>
          <a:noFill/>
        </p:spPr>
        <p:txBody>
          <a:bodyPr wrap="square" lIns="0" tIns="0" rIns="0" bIns="0" rtlCol="0">
            <a:spAutoFit/>
          </a:bodyPr>
          <a:lstStyle/>
          <a:p>
            <a:pPr>
              <a:buSzPts val="1100"/>
              <a:defRPr/>
            </a:pPr>
            <a:r>
              <a:rPr lang="en-US" sz="1200" spc="-50" dirty="0">
                <a:solidFill>
                  <a:srgbClr val="0A5F9E"/>
                </a:solidFill>
                <a:latin typeface="Red Hat Text" panose="020B0604020202020204" charset="0"/>
              </a:rPr>
              <a:t>Social Media Marketing, Paid content, blogging, online publications, landing-pages.</a:t>
            </a:r>
          </a:p>
        </p:txBody>
      </p:sp>
      <p:sp>
        <p:nvSpPr>
          <p:cNvPr id="33" name="Arrow: Chevron 45">
            <a:extLst>
              <a:ext uri="{FF2B5EF4-FFF2-40B4-BE49-F238E27FC236}">
                <a16:creationId xmlns:a16="http://schemas.microsoft.com/office/drawing/2014/main" id="{D67F234B-E000-4C38-A688-9C4862066F89}"/>
              </a:ext>
            </a:extLst>
          </p:cNvPr>
          <p:cNvSpPr/>
          <p:nvPr/>
        </p:nvSpPr>
        <p:spPr>
          <a:xfrm>
            <a:off x="7264193" y="1209087"/>
            <a:ext cx="1764073" cy="650747"/>
          </a:xfrm>
          <a:prstGeom prst="chevron">
            <a:avLst/>
          </a:prstGeom>
          <a:solidFill>
            <a:srgbClr val="BEE1F1"/>
          </a:solidFill>
          <a:ln>
            <a:solidFill>
              <a:srgbClr val="3EA6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pc="-50" dirty="0">
                <a:solidFill>
                  <a:schemeClr val="bg1"/>
                </a:solidFill>
              </a:rPr>
              <a:t>Marketable</a:t>
            </a:r>
          </a:p>
        </p:txBody>
      </p:sp>
      <p:sp>
        <p:nvSpPr>
          <p:cNvPr id="34" name="TextBox 51">
            <a:extLst>
              <a:ext uri="{FF2B5EF4-FFF2-40B4-BE49-F238E27FC236}">
                <a16:creationId xmlns:a16="http://schemas.microsoft.com/office/drawing/2014/main" id="{80976716-1048-4B21-BDC9-6E708B06C198}"/>
              </a:ext>
            </a:extLst>
          </p:cNvPr>
          <p:cNvSpPr txBox="1"/>
          <p:nvPr/>
        </p:nvSpPr>
        <p:spPr>
          <a:xfrm>
            <a:off x="7379089" y="2034939"/>
            <a:ext cx="1749307" cy="141577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rPr>
              <a:t>Supply Chain ready and at least three different capsule flavors.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800" spc="-50" dirty="0">
              <a:solidFill>
                <a:srgbClr val="0A5F9E"/>
              </a:solidFill>
              <a:latin typeface="Red Hat Text" panose="020B060402020202020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rPr>
              <a:t>- </a:t>
            </a:r>
            <a:r>
              <a:rPr lang="en-US" sz="1200" b="1" spc="-50" dirty="0">
                <a:solidFill>
                  <a:srgbClr val="0A5F9E"/>
                </a:solidFill>
                <a:latin typeface="Red Hat Text" panose="020B0604020202020204" charset="0"/>
              </a:rPr>
              <a:t>Q1 2022</a:t>
            </a:r>
            <a:r>
              <a:rPr lang="en-US" sz="1200" spc="-50" dirty="0">
                <a:solidFill>
                  <a:srgbClr val="0A5F9E"/>
                </a:solidFill>
                <a:latin typeface="Red Hat Text" panose="020B0604020202020204" charset="0"/>
              </a:rPr>
              <a:t>: 1000 bottles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rPr>
              <a:t>     with crowdfunding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rPr>
              <a:t>- </a:t>
            </a:r>
            <a:r>
              <a:rPr lang="en-US" sz="1200" b="1" spc="-50" dirty="0">
                <a:solidFill>
                  <a:srgbClr val="0A5F9E"/>
                </a:solidFill>
                <a:latin typeface="Red Hat Text" panose="020B0604020202020204" charset="0"/>
              </a:rPr>
              <a:t>Q4 2022</a:t>
            </a:r>
            <a:r>
              <a:rPr lang="en-US" sz="1200" spc="-50" dirty="0">
                <a:solidFill>
                  <a:srgbClr val="0A5F9E"/>
                </a:solidFill>
                <a:latin typeface="Red Hat Text" panose="020B0604020202020204" charset="0"/>
              </a:rPr>
              <a:t>: test market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spc="-50" dirty="0">
                <a:solidFill>
                  <a:srgbClr val="0A5F9E"/>
                </a:solidFill>
                <a:latin typeface="Red Hat Text" panose="020B0604020202020204" charset="0"/>
              </a:rPr>
              <a:t>     in CH with 3000 bottles.</a:t>
            </a:r>
          </a:p>
        </p:txBody>
      </p:sp>
      <p:pic>
        <p:nvPicPr>
          <p:cNvPr id="35" name="Google Shape;186;p6">
            <a:extLst>
              <a:ext uri="{FF2B5EF4-FFF2-40B4-BE49-F238E27FC236}">
                <a16:creationId xmlns:a16="http://schemas.microsoft.com/office/drawing/2014/main" id="{B5F204D0-490A-4C59-B3F5-47E10DA74363}"/>
              </a:ext>
            </a:extLst>
          </p:cNvPr>
          <p:cNvPicPr preferRelativeResize="0"/>
          <p:nvPr/>
        </p:nvPicPr>
        <p:blipFill rotWithShape="1">
          <a:blip r:embed="rId3">
            <a:alphaModFix/>
          </a:blip>
          <a:srcRect/>
          <a:stretch/>
        </p:blipFill>
        <p:spPr>
          <a:xfrm>
            <a:off x="6494023" y="4407041"/>
            <a:ext cx="878969" cy="307919"/>
          </a:xfrm>
          <a:prstGeom prst="rect">
            <a:avLst/>
          </a:prstGeom>
          <a:noFill/>
          <a:ln>
            <a:noFill/>
          </a:ln>
        </p:spPr>
      </p:pic>
      <p:sp>
        <p:nvSpPr>
          <p:cNvPr id="38" name="Google Shape;190;p6">
            <a:extLst>
              <a:ext uri="{FF2B5EF4-FFF2-40B4-BE49-F238E27FC236}">
                <a16:creationId xmlns:a16="http://schemas.microsoft.com/office/drawing/2014/main" id="{95947CAB-323F-4804-8485-4062E57E3F15}"/>
              </a:ext>
            </a:extLst>
          </p:cNvPr>
          <p:cNvSpPr txBox="1"/>
          <p:nvPr/>
        </p:nvSpPr>
        <p:spPr>
          <a:xfrm>
            <a:off x="425423" y="4392974"/>
            <a:ext cx="1647581" cy="253885"/>
          </a:xfrm>
          <a:prstGeom prst="rect">
            <a:avLst/>
          </a:prstGeom>
          <a:noFill/>
          <a:ln>
            <a:noFill/>
          </a:ln>
        </p:spPr>
        <p:txBody>
          <a:bodyPr spcFirstLastPara="1" wrap="square" lIns="68569" tIns="34275" rIns="68569" bIns="34275" anchor="t" anchorCtr="0">
            <a:spAutoFit/>
          </a:bodyPr>
          <a:lstStyle/>
          <a:p>
            <a:pPr>
              <a:buSzPts val="1600"/>
            </a:pPr>
            <a:r>
              <a:rPr lang="en-US" sz="1200" dirty="0">
                <a:solidFill>
                  <a:srgbClr val="006E9B"/>
                </a:solidFill>
                <a:latin typeface="Calibri"/>
                <a:ea typeface="Calibri"/>
                <a:cs typeface="Calibri"/>
                <a:sym typeface="Calibri"/>
              </a:rPr>
              <a:t>Collaborations</a:t>
            </a:r>
            <a:endParaRPr sz="1050" dirty="0">
              <a:latin typeface="Calibri"/>
              <a:ea typeface="Calibri"/>
              <a:cs typeface="Calibri"/>
              <a:sym typeface="Calibri"/>
            </a:endParaRPr>
          </a:p>
        </p:txBody>
      </p:sp>
      <p:pic>
        <p:nvPicPr>
          <p:cNvPr id="40" name="Google Shape;192;p6">
            <a:extLst>
              <a:ext uri="{FF2B5EF4-FFF2-40B4-BE49-F238E27FC236}">
                <a16:creationId xmlns:a16="http://schemas.microsoft.com/office/drawing/2014/main" id="{4DF13386-213B-4D36-B741-08510D2A12A1}"/>
              </a:ext>
            </a:extLst>
          </p:cNvPr>
          <p:cNvPicPr preferRelativeResize="0"/>
          <p:nvPr/>
        </p:nvPicPr>
        <p:blipFill rotWithShape="1">
          <a:blip r:embed="rId4">
            <a:alphaModFix/>
          </a:blip>
          <a:srcRect/>
          <a:stretch/>
        </p:blipFill>
        <p:spPr>
          <a:xfrm>
            <a:off x="2237112" y="4353328"/>
            <a:ext cx="1131925" cy="415343"/>
          </a:xfrm>
          <a:prstGeom prst="rect">
            <a:avLst/>
          </a:prstGeom>
          <a:noFill/>
          <a:ln>
            <a:noFill/>
          </a:ln>
        </p:spPr>
      </p:pic>
      <p:pic>
        <p:nvPicPr>
          <p:cNvPr id="41" name="Google Shape;193;p6">
            <a:extLst>
              <a:ext uri="{FF2B5EF4-FFF2-40B4-BE49-F238E27FC236}">
                <a16:creationId xmlns:a16="http://schemas.microsoft.com/office/drawing/2014/main" id="{DBA588B1-51EE-4C2A-9168-6F65457E6E9D}"/>
              </a:ext>
            </a:extLst>
          </p:cNvPr>
          <p:cNvPicPr preferRelativeResize="0"/>
          <p:nvPr/>
        </p:nvPicPr>
        <p:blipFill rotWithShape="1">
          <a:blip r:embed="rId5">
            <a:alphaModFix/>
          </a:blip>
          <a:srcRect/>
          <a:stretch/>
        </p:blipFill>
        <p:spPr>
          <a:xfrm>
            <a:off x="3697253" y="4321697"/>
            <a:ext cx="945375" cy="537978"/>
          </a:xfrm>
          <a:prstGeom prst="rect">
            <a:avLst/>
          </a:prstGeom>
          <a:noFill/>
          <a:ln>
            <a:noFill/>
          </a:ln>
        </p:spPr>
      </p:pic>
      <p:pic>
        <p:nvPicPr>
          <p:cNvPr id="44" name="Grafik 43">
            <a:extLst>
              <a:ext uri="{FF2B5EF4-FFF2-40B4-BE49-F238E27FC236}">
                <a16:creationId xmlns:a16="http://schemas.microsoft.com/office/drawing/2014/main" id="{5794293C-7084-4BCE-B82C-33C6CEE5959A}"/>
              </a:ext>
            </a:extLst>
          </p:cNvPr>
          <p:cNvPicPr>
            <a:picLocks noChangeAspect="1"/>
          </p:cNvPicPr>
          <p:nvPr/>
        </p:nvPicPr>
        <p:blipFill>
          <a:blip r:embed="rId6"/>
          <a:stretch>
            <a:fillRect/>
          </a:stretch>
        </p:blipFill>
        <p:spPr>
          <a:xfrm>
            <a:off x="5208169" y="4490642"/>
            <a:ext cx="909964" cy="156217"/>
          </a:xfrm>
          <a:prstGeom prst="rect">
            <a:avLst/>
          </a:prstGeom>
        </p:spPr>
      </p:pic>
      <p:sp>
        <p:nvSpPr>
          <p:cNvPr id="2" name="Titel 1">
            <a:extLst>
              <a:ext uri="{FF2B5EF4-FFF2-40B4-BE49-F238E27FC236}">
                <a16:creationId xmlns:a16="http://schemas.microsoft.com/office/drawing/2014/main" id="{4C94E06F-9603-4037-9FF4-5A3E368FC614}"/>
              </a:ext>
            </a:extLst>
          </p:cNvPr>
          <p:cNvSpPr>
            <a:spLocks noGrp="1"/>
          </p:cNvSpPr>
          <p:nvPr>
            <p:ph type="title"/>
          </p:nvPr>
        </p:nvSpPr>
        <p:spPr/>
        <p:txBody>
          <a:bodyPr/>
          <a:lstStyle/>
          <a:p>
            <a:r>
              <a:rPr lang="en-US" dirty="0"/>
              <a:t>Go to Market – Millennials &amp; Gen Z</a:t>
            </a:r>
          </a:p>
        </p:txBody>
      </p:sp>
    </p:spTree>
    <p:extLst>
      <p:ext uri="{BB962C8B-B14F-4D97-AF65-F5344CB8AC3E}">
        <p14:creationId xmlns:p14="http://schemas.microsoft.com/office/powerpoint/2010/main" val="912274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1" name="Google Shape;302;p22">
            <a:extLst>
              <a:ext uri="{FF2B5EF4-FFF2-40B4-BE49-F238E27FC236}">
                <a16:creationId xmlns:a16="http://schemas.microsoft.com/office/drawing/2014/main" id="{F148078D-46F2-47FF-9D1F-C55DA58C4B07}"/>
              </a:ext>
            </a:extLst>
          </p:cNvPr>
          <p:cNvSpPr/>
          <p:nvPr/>
        </p:nvSpPr>
        <p:spPr>
          <a:xfrm>
            <a:off x="1215753" y="835055"/>
            <a:ext cx="1294290" cy="1313474"/>
          </a:xfrm>
          <a:custGeom>
            <a:avLst/>
            <a:gdLst/>
            <a:ahLst/>
            <a:cxnLst/>
            <a:rect l="l" t="t" r="r" b="b"/>
            <a:pathLst>
              <a:path w="6405" h="6405" extrusionOk="0">
                <a:moveTo>
                  <a:pt x="3203" y="1"/>
                </a:moveTo>
                <a:cubicBezTo>
                  <a:pt x="1438" y="1"/>
                  <a:pt x="0" y="1438"/>
                  <a:pt x="0" y="3202"/>
                </a:cubicBezTo>
                <a:cubicBezTo>
                  <a:pt x="0" y="4967"/>
                  <a:pt x="1438" y="6405"/>
                  <a:pt x="3203" y="6405"/>
                </a:cubicBezTo>
                <a:cubicBezTo>
                  <a:pt x="4967" y="6405"/>
                  <a:pt x="6404" y="4967"/>
                  <a:pt x="6404" y="3202"/>
                </a:cubicBezTo>
                <a:cubicBezTo>
                  <a:pt x="6404" y="1438"/>
                  <a:pt x="4967" y="1"/>
                  <a:pt x="3203" y="1"/>
                </a:cubicBezTo>
                <a:close/>
              </a:path>
            </a:pathLst>
          </a:custGeom>
          <a:solidFill>
            <a:srgbClr val="FFF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 name="Google Shape;306;p22">
            <a:extLst>
              <a:ext uri="{FF2B5EF4-FFF2-40B4-BE49-F238E27FC236}">
                <a16:creationId xmlns:a16="http://schemas.microsoft.com/office/drawing/2014/main" id="{18616C52-6E86-4C56-9B3A-D343ECECDF17}"/>
              </a:ext>
            </a:extLst>
          </p:cNvPr>
          <p:cNvSpPr txBox="1"/>
          <p:nvPr/>
        </p:nvSpPr>
        <p:spPr>
          <a:xfrm>
            <a:off x="1115934" y="2815642"/>
            <a:ext cx="2312303" cy="606915"/>
          </a:xfrm>
          <a:prstGeom prst="rect">
            <a:avLst/>
          </a:prstGeom>
          <a:noFill/>
          <a:ln>
            <a:noFill/>
          </a:ln>
        </p:spPr>
        <p:txBody>
          <a:bodyPr spcFirstLastPara="1" wrap="square" lIns="91425" tIns="91425" rIns="91425" bIns="91425" anchor="t" anchorCtr="0">
            <a:noAutofit/>
          </a:bodyPr>
          <a:lstStyle/>
          <a:p>
            <a:pPr marL="171450" indent="-171450">
              <a:buFont typeface="Arial" panose="020B0604020202020204" pitchFamily="34" charset="0"/>
              <a:buChar char="•"/>
            </a:pPr>
            <a:r>
              <a:rPr lang="en-US" sz="900" spc="-50" dirty="0">
                <a:solidFill>
                  <a:srgbClr val="0A5F9E"/>
                </a:solidFill>
                <a:latin typeface="+mn-lt"/>
                <a:cs typeface="Calibri" panose="020F0502020204030204" pitchFamily="34" charset="0"/>
              </a:rPr>
              <a:t>Consulting / Project management</a:t>
            </a:r>
          </a:p>
          <a:p>
            <a:pPr marL="171450" indent="-171450">
              <a:buFont typeface="Arial" panose="020B0604020202020204" pitchFamily="34" charset="0"/>
              <a:buChar char="•"/>
            </a:pPr>
            <a:r>
              <a:rPr lang="en-US" sz="900" spc="-50" dirty="0">
                <a:solidFill>
                  <a:srgbClr val="0A5F9E"/>
                </a:solidFill>
                <a:latin typeface="+mn-lt"/>
                <a:cs typeface="Calibri" panose="020F0502020204030204" pitchFamily="34" charset="0"/>
              </a:rPr>
              <a:t>PhD Materials Science</a:t>
            </a:r>
          </a:p>
          <a:p>
            <a:pPr marL="171450" indent="-171450">
              <a:buFont typeface="Arial" panose="020B0604020202020204" pitchFamily="34" charset="0"/>
              <a:buChar char="•"/>
            </a:pPr>
            <a:r>
              <a:rPr lang="en-US" sz="900" spc="-50" dirty="0">
                <a:solidFill>
                  <a:srgbClr val="0A5F9E"/>
                </a:solidFill>
                <a:latin typeface="+mn-lt"/>
                <a:cs typeface="Calibri" panose="020F0502020204030204" pitchFamily="34" charset="0"/>
              </a:rPr>
              <a:t>Meat analogue development</a:t>
            </a:r>
            <a:endParaRPr lang="en-US" sz="1050" spc="-50" dirty="0">
              <a:solidFill>
                <a:srgbClr val="0A5F9E"/>
              </a:solidFill>
              <a:latin typeface="+mn-lt"/>
              <a:cs typeface="Calibri" panose="020F0502020204030204" pitchFamily="34" charset="0"/>
            </a:endParaRPr>
          </a:p>
        </p:txBody>
      </p:sp>
      <p:sp>
        <p:nvSpPr>
          <p:cNvPr id="48" name="Google Shape;309;p22">
            <a:extLst>
              <a:ext uri="{FF2B5EF4-FFF2-40B4-BE49-F238E27FC236}">
                <a16:creationId xmlns:a16="http://schemas.microsoft.com/office/drawing/2014/main" id="{2A948EBB-ACF0-4F3A-9B6E-1B5AD8B0A779}"/>
              </a:ext>
            </a:extLst>
          </p:cNvPr>
          <p:cNvSpPr/>
          <p:nvPr/>
        </p:nvSpPr>
        <p:spPr>
          <a:xfrm>
            <a:off x="3809985" y="834474"/>
            <a:ext cx="1294088" cy="1294306"/>
          </a:xfrm>
          <a:custGeom>
            <a:avLst/>
            <a:gdLst/>
            <a:ahLst/>
            <a:cxnLst/>
            <a:rect l="l" t="t" r="r" b="b"/>
            <a:pathLst>
              <a:path w="6404" h="6405" extrusionOk="0">
                <a:moveTo>
                  <a:pt x="3202" y="1"/>
                </a:moveTo>
                <a:cubicBezTo>
                  <a:pt x="1438" y="1"/>
                  <a:pt x="0" y="1438"/>
                  <a:pt x="0" y="3202"/>
                </a:cubicBezTo>
                <a:cubicBezTo>
                  <a:pt x="0" y="4967"/>
                  <a:pt x="1438" y="6405"/>
                  <a:pt x="3202" y="6405"/>
                </a:cubicBezTo>
                <a:cubicBezTo>
                  <a:pt x="4967" y="6405"/>
                  <a:pt x="6404" y="4967"/>
                  <a:pt x="6404" y="3202"/>
                </a:cubicBezTo>
                <a:cubicBezTo>
                  <a:pt x="6404" y="1438"/>
                  <a:pt x="4967" y="1"/>
                  <a:pt x="3202" y="1"/>
                </a:cubicBezTo>
                <a:close/>
              </a:path>
            </a:pathLst>
          </a:custGeom>
          <a:solidFill>
            <a:srgbClr val="FFE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312;p22">
            <a:extLst>
              <a:ext uri="{FF2B5EF4-FFF2-40B4-BE49-F238E27FC236}">
                <a16:creationId xmlns:a16="http://schemas.microsoft.com/office/drawing/2014/main" id="{6EF3D181-85E4-4D9B-9008-C87085F5CFDD}"/>
              </a:ext>
            </a:extLst>
          </p:cNvPr>
          <p:cNvSpPr txBox="1"/>
          <p:nvPr/>
        </p:nvSpPr>
        <p:spPr>
          <a:xfrm>
            <a:off x="3453195" y="2840512"/>
            <a:ext cx="2277077" cy="657101"/>
          </a:xfrm>
          <a:prstGeom prst="rect">
            <a:avLst/>
          </a:prstGeom>
          <a:noFill/>
          <a:ln>
            <a:noFill/>
          </a:ln>
        </p:spPr>
        <p:txBody>
          <a:bodyPr spcFirstLastPara="1" wrap="square" lIns="91425" tIns="91425" rIns="91425" bIns="91425" anchor="t" anchorCtr="0">
            <a:noAutofit/>
          </a:bodyPr>
          <a:lstStyle/>
          <a:p>
            <a:pPr marL="171450" indent="-171450">
              <a:buFont typeface="Arial" panose="020B0604020202020204" pitchFamily="34" charset="0"/>
              <a:buChar char="•"/>
            </a:pPr>
            <a:r>
              <a:rPr lang="en-US" sz="900" spc="-50" dirty="0">
                <a:solidFill>
                  <a:srgbClr val="0A5F9E"/>
                </a:solidFill>
                <a:latin typeface="+mn-lt"/>
                <a:cs typeface="Calibri" panose="020F0502020204030204" pitchFamily="34" charset="0"/>
              </a:rPr>
              <a:t>Startup </a:t>
            </a:r>
            <a:r>
              <a:rPr lang="en-US" sz="900" spc="-50" dirty="0" err="1">
                <a:solidFill>
                  <a:srgbClr val="0A5F9E"/>
                </a:solidFill>
                <a:latin typeface="+mn-lt"/>
                <a:cs typeface="Calibri" panose="020F0502020204030204" pitchFamily="34" charset="0"/>
              </a:rPr>
              <a:t>myTAMAR</a:t>
            </a:r>
            <a:r>
              <a:rPr lang="en-US" sz="900" spc="-50" dirty="0">
                <a:solidFill>
                  <a:srgbClr val="0A5F9E"/>
                </a:solidFill>
                <a:latin typeface="+mn-lt"/>
                <a:cs typeface="Calibri" panose="020F0502020204030204" pitchFamily="34" charset="0"/>
              </a:rPr>
              <a:t>: Founders Associate</a:t>
            </a:r>
          </a:p>
          <a:p>
            <a:pPr marL="171450" indent="-171450">
              <a:buFont typeface="Arial" panose="020B0604020202020204" pitchFamily="34" charset="0"/>
              <a:buChar char="•"/>
            </a:pPr>
            <a:r>
              <a:rPr lang="en-US" sz="900" spc="-50" dirty="0">
                <a:solidFill>
                  <a:srgbClr val="0A5F9E"/>
                </a:solidFill>
                <a:latin typeface="+mn-lt"/>
                <a:cs typeface="Calibri" panose="020F0502020204030204" pitchFamily="34" charset="0"/>
              </a:rPr>
              <a:t>Relationship Manager Private Banking</a:t>
            </a:r>
          </a:p>
          <a:p>
            <a:pPr marL="171450" indent="-171450">
              <a:buFont typeface="Arial" panose="020B0604020202020204" pitchFamily="34" charset="0"/>
              <a:buChar char="•"/>
            </a:pPr>
            <a:r>
              <a:rPr lang="en-US" sz="900" spc="-50" dirty="0">
                <a:solidFill>
                  <a:srgbClr val="0A5F9E"/>
                </a:solidFill>
                <a:latin typeface="+mn-lt"/>
                <a:cs typeface="Calibri" panose="020F0502020204030204" pitchFamily="34" charset="0"/>
              </a:rPr>
              <a:t>BSc Banking and Finance</a:t>
            </a:r>
          </a:p>
        </p:txBody>
      </p:sp>
      <p:sp>
        <p:nvSpPr>
          <p:cNvPr id="54" name="Google Shape;315;p22">
            <a:extLst>
              <a:ext uri="{FF2B5EF4-FFF2-40B4-BE49-F238E27FC236}">
                <a16:creationId xmlns:a16="http://schemas.microsoft.com/office/drawing/2014/main" id="{0F4E664F-753D-4232-99C8-CCA4E679864F}"/>
              </a:ext>
            </a:extLst>
          </p:cNvPr>
          <p:cNvSpPr/>
          <p:nvPr/>
        </p:nvSpPr>
        <p:spPr>
          <a:xfrm>
            <a:off x="6550285" y="825169"/>
            <a:ext cx="1294088" cy="1294306"/>
          </a:xfrm>
          <a:custGeom>
            <a:avLst/>
            <a:gdLst/>
            <a:ahLst/>
            <a:cxnLst/>
            <a:rect l="l" t="t" r="r" b="b"/>
            <a:pathLst>
              <a:path w="6404" h="6405" extrusionOk="0">
                <a:moveTo>
                  <a:pt x="3202" y="1"/>
                </a:moveTo>
                <a:cubicBezTo>
                  <a:pt x="1437" y="1"/>
                  <a:pt x="0" y="1438"/>
                  <a:pt x="0" y="3202"/>
                </a:cubicBezTo>
                <a:cubicBezTo>
                  <a:pt x="0" y="4967"/>
                  <a:pt x="1437" y="6405"/>
                  <a:pt x="3202" y="6405"/>
                </a:cubicBezTo>
                <a:cubicBezTo>
                  <a:pt x="4966" y="6405"/>
                  <a:pt x="6404" y="4967"/>
                  <a:pt x="6404" y="3202"/>
                </a:cubicBezTo>
                <a:cubicBezTo>
                  <a:pt x="6404" y="1438"/>
                  <a:pt x="4966" y="1"/>
                  <a:pt x="3202" y="1"/>
                </a:cubicBezTo>
                <a:close/>
              </a:path>
            </a:pathLst>
          </a:custGeom>
          <a:solidFill>
            <a:srgbClr val="BEE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18;p22">
            <a:extLst>
              <a:ext uri="{FF2B5EF4-FFF2-40B4-BE49-F238E27FC236}">
                <a16:creationId xmlns:a16="http://schemas.microsoft.com/office/drawing/2014/main" id="{58E0D7B1-B11A-4FEE-917A-74E5FC4B2DF8}"/>
              </a:ext>
            </a:extLst>
          </p:cNvPr>
          <p:cNvSpPr txBox="1"/>
          <p:nvPr/>
        </p:nvSpPr>
        <p:spPr>
          <a:xfrm>
            <a:off x="6148273" y="2840512"/>
            <a:ext cx="1812300" cy="611382"/>
          </a:xfrm>
          <a:prstGeom prst="rect">
            <a:avLst/>
          </a:prstGeom>
          <a:noFill/>
          <a:ln>
            <a:noFill/>
          </a:ln>
        </p:spPr>
        <p:txBody>
          <a:bodyPr spcFirstLastPara="1" wrap="square" lIns="91425" tIns="91425" rIns="91425" bIns="91425" anchor="t" anchorCtr="0">
            <a:noAutofit/>
          </a:bodyPr>
          <a:lstStyle/>
          <a:p>
            <a:pPr marL="171450" indent="-171450">
              <a:buFont typeface="Arial" panose="020B0604020202020204" pitchFamily="34" charset="0"/>
              <a:buChar char="•"/>
            </a:pPr>
            <a:r>
              <a:rPr lang="en-US" sz="900" spc="-50" dirty="0">
                <a:solidFill>
                  <a:srgbClr val="0A5F9E"/>
                </a:solidFill>
                <a:latin typeface="+mn-lt"/>
                <a:cs typeface="Calibri" panose="020F0502020204030204" pitchFamily="34" charset="0"/>
              </a:rPr>
              <a:t>Industrial designer</a:t>
            </a:r>
          </a:p>
          <a:p>
            <a:pPr marL="171450" indent="-171450">
              <a:buFont typeface="Arial" panose="020B0604020202020204" pitchFamily="34" charset="0"/>
              <a:buChar char="•"/>
            </a:pPr>
            <a:r>
              <a:rPr lang="en-US" sz="900" spc="-50" dirty="0">
                <a:solidFill>
                  <a:srgbClr val="0A5F9E"/>
                </a:solidFill>
                <a:latin typeface="+mn-lt"/>
                <a:cs typeface="Calibri" panose="020F0502020204030204" pitchFamily="34" charset="0"/>
              </a:rPr>
              <a:t>Chef / cook</a:t>
            </a:r>
          </a:p>
        </p:txBody>
      </p:sp>
      <p:pic>
        <p:nvPicPr>
          <p:cNvPr id="69" name="Grafik 68">
            <a:extLst>
              <a:ext uri="{FF2B5EF4-FFF2-40B4-BE49-F238E27FC236}">
                <a16:creationId xmlns:a16="http://schemas.microsoft.com/office/drawing/2014/main" id="{434A25B9-D0F5-4649-931A-03FC09DDE7F6}"/>
              </a:ext>
            </a:extLst>
          </p:cNvPr>
          <p:cNvPicPr>
            <a:picLocks noChangeAspect="1"/>
          </p:cNvPicPr>
          <p:nvPr/>
        </p:nvPicPr>
        <p:blipFill rotWithShape="1">
          <a:blip r:embed="rId3">
            <a:extLst>
              <a:ext uri="{28A0092B-C50C-407E-A947-70E740481C1C}">
                <a14:useLocalDpi xmlns:a14="http://schemas.microsoft.com/office/drawing/2010/main" val="0"/>
              </a:ext>
            </a:extLst>
          </a:blip>
          <a:srcRect l="4627" r="5181" b="22931"/>
          <a:stretch/>
        </p:blipFill>
        <p:spPr>
          <a:xfrm>
            <a:off x="1334540" y="956937"/>
            <a:ext cx="1068029" cy="1067992"/>
          </a:xfrm>
          <a:prstGeom prst="ellipse">
            <a:avLst/>
          </a:prstGeom>
        </p:spPr>
      </p:pic>
      <p:pic>
        <p:nvPicPr>
          <p:cNvPr id="70" name="Grafik 69">
            <a:extLst>
              <a:ext uri="{FF2B5EF4-FFF2-40B4-BE49-F238E27FC236}">
                <a16:creationId xmlns:a16="http://schemas.microsoft.com/office/drawing/2014/main" id="{F0197082-D154-4FBF-B218-4E48937A78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1375" y="934780"/>
            <a:ext cx="1051307" cy="1051307"/>
          </a:xfrm>
          <a:prstGeom prst="ellipse">
            <a:avLst/>
          </a:prstGeom>
        </p:spPr>
      </p:pic>
      <p:pic>
        <p:nvPicPr>
          <p:cNvPr id="71" name="Grafik 70">
            <a:extLst>
              <a:ext uri="{FF2B5EF4-FFF2-40B4-BE49-F238E27FC236}">
                <a16:creationId xmlns:a16="http://schemas.microsoft.com/office/drawing/2014/main" id="{1D287891-275D-450E-8612-EF90758B495B}"/>
              </a:ext>
            </a:extLst>
          </p:cNvPr>
          <p:cNvPicPr>
            <a:picLocks noChangeAspect="1"/>
          </p:cNvPicPr>
          <p:nvPr/>
        </p:nvPicPr>
        <p:blipFill>
          <a:blip r:embed="rId5"/>
          <a:stretch>
            <a:fillRect/>
          </a:stretch>
        </p:blipFill>
        <p:spPr>
          <a:xfrm>
            <a:off x="6671171" y="951562"/>
            <a:ext cx="1041554" cy="1041554"/>
          </a:xfrm>
          <a:prstGeom prst="ellipse">
            <a:avLst/>
          </a:prstGeom>
        </p:spPr>
      </p:pic>
      <p:sp>
        <p:nvSpPr>
          <p:cNvPr id="72" name="TextBox 80">
            <a:extLst>
              <a:ext uri="{FF2B5EF4-FFF2-40B4-BE49-F238E27FC236}">
                <a16:creationId xmlns:a16="http://schemas.microsoft.com/office/drawing/2014/main" id="{80189040-601F-4D1E-BDCE-65FB59042F28}"/>
              </a:ext>
            </a:extLst>
          </p:cNvPr>
          <p:cNvSpPr txBox="1"/>
          <p:nvPr/>
        </p:nvSpPr>
        <p:spPr>
          <a:xfrm flipH="1">
            <a:off x="1229345" y="2455405"/>
            <a:ext cx="1453414" cy="630942"/>
          </a:xfrm>
          <a:prstGeom prst="rect">
            <a:avLst/>
          </a:prstGeom>
          <a:noFill/>
        </p:spPr>
        <p:txBody>
          <a:bodyPr wrap="square" lIns="0" tIns="0" rIns="0" bIns="0" rtlCol="0" anchor="ctr">
            <a:spAutoFit/>
          </a:bodyPr>
          <a:lstStyle/>
          <a:p>
            <a:r>
              <a:rPr lang="en-US" b="1" spc="-50" dirty="0">
                <a:solidFill>
                  <a:srgbClr val="0A5F9E"/>
                </a:solidFill>
                <a:latin typeface="+mj-lt"/>
                <a:cs typeface="Calibri"/>
              </a:rPr>
              <a:t>Cédric Sax</a:t>
            </a:r>
          </a:p>
          <a:p>
            <a:r>
              <a:rPr lang="en-US" sz="1050" spc="-50" dirty="0">
                <a:solidFill>
                  <a:srgbClr val="0A5F9E"/>
                </a:solidFill>
                <a:latin typeface="+mj-lt"/>
                <a:cs typeface="Calibri"/>
              </a:rPr>
              <a:t>Co-founder / CEO</a:t>
            </a:r>
          </a:p>
          <a:p>
            <a:endParaRPr lang="en-US" sz="1600" dirty="0">
              <a:solidFill>
                <a:srgbClr val="0A5F9E"/>
              </a:solidFill>
              <a:latin typeface="Calibri" panose="020F0502020204030204" pitchFamily="34" charset="0"/>
              <a:cs typeface="Calibri" panose="020F0502020204030204" pitchFamily="34" charset="0"/>
            </a:endParaRPr>
          </a:p>
        </p:txBody>
      </p:sp>
      <p:sp>
        <p:nvSpPr>
          <p:cNvPr id="73" name="TextBox 80">
            <a:extLst>
              <a:ext uri="{FF2B5EF4-FFF2-40B4-BE49-F238E27FC236}">
                <a16:creationId xmlns:a16="http://schemas.microsoft.com/office/drawing/2014/main" id="{DA3843E6-D6D8-4543-8EAD-AC5FE49BAE96}"/>
              </a:ext>
            </a:extLst>
          </p:cNvPr>
          <p:cNvSpPr txBox="1"/>
          <p:nvPr/>
        </p:nvSpPr>
        <p:spPr>
          <a:xfrm flipH="1">
            <a:off x="3552042" y="2489765"/>
            <a:ext cx="2541823" cy="515526"/>
          </a:xfrm>
          <a:prstGeom prst="rect">
            <a:avLst/>
          </a:prstGeom>
          <a:noFill/>
        </p:spPr>
        <p:txBody>
          <a:bodyPr wrap="square" lIns="0" tIns="0" rIns="0" bIns="0" rtlCol="0" anchor="ctr">
            <a:spAutoFit/>
          </a:bodyPr>
          <a:lstStyle/>
          <a:p>
            <a:r>
              <a:rPr lang="en-US" b="1" spc="-50" dirty="0">
                <a:solidFill>
                  <a:srgbClr val="0A5F9E"/>
                </a:solidFill>
                <a:latin typeface="+mj-lt"/>
                <a:cs typeface="Calibri"/>
              </a:rPr>
              <a:t>Alessandro Hofmann</a:t>
            </a:r>
          </a:p>
          <a:p>
            <a:r>
              <a:rPr lang="en-US" sz="1050" spc="-50" dirty="0">
                <a:solidFill>
                  <a:srgbClr val="0A5F9E"/>
                </a:solidFill>
                <a:latin typeface="+mj-lt"/>
                <a:cs typeface="Calibri"/>
              </a:rPr>
              <a:t>Co-founder / Business development</a:t>
            </a:r>
          </a:p>
          <a:p>
            <a:pPr algn="ctr"/>
            <a:endParaRPr lang="en-US" sz="900" spc="-50" dirty="0">
              <a:solidFill>
                <a:srgbClr val="0A5F9E"/>
              </a:solidFill>
              <a:latin typeface="+mn-lt"/>
              <a:cs typeface="Calibri" panose="020F0502020204030204" pitchFamily="34" charset="0"/>
            </a:endParaRPr>
          </a:p>
        </p:txBody>
      </p:sp>
      <p:sp>
        <p:nvSpPr>
          <p:cNvPr id="74" name="TextBox 80">
            <a:extLst>
              <a:ext uri="{FF2B5EF4-FFF2-40B4-BE49-F238E27FC236}">
                <a16:creationId xmlns:a16="http://schemas.microsoft.com/office/drawing/2014/main" id="{F228B4C1-7FBC-426B-8444-567B853DEF0B}"/>
              </a:ext>
            </a:extLst>
          </p:cNvPr>
          <p:cNvSpPr txBox="1"/>
          <p:nvPr/>
        </p:nvSpPr>
        <p:spPr>
          <a:xfrm flipH="1">
            <a:off x="6238546" y="2478224"/>
            <a:ext cx="2541823" cy="384721"/>
          </a:xfrm>
          <a:prstGeom prst="rect">
            <a:avLst/>
          </a:prstGeom>
          <a:noFill/>
        </p:spPr>
        <p:txBody>
          <a:bodyPr wrap="square" lIns="0" tIns="0" rIns="0" bIns="0" rtlCol="0" anchor="ctr">
            <a:spAutoFit/>
          </a:bodyPr>
          <a:lstStyle/>
          <a:p>
            <a:r>
              <a:rPr lang="en-US" b="1" spc="-50" dirty="0" err="1">
                <a:solidFill>
                  <a:srgbClr val="0A5F9E"/>
                </a:solidFill>
                <a:latin typeface="+mj-lt"/>
                <a:cs typeface="Calibri"/>
              </a:rPr>
              <a:t>Anurak</a:t>
            </a:r>
            <a:r>
              <a:rPr lang="en-US" b="1" spc="-50" dirty="0">
                <a:solidFill>
                  <a:srgbClr val="0A5F9E"/>
                </a:solidFill>
                <a:latin typeface="+mj-lt"/>
                <a:cs typeface="Calibri"/>
              </a:rPr>
              <a:t> </a:t>
            </a:r>
            <a:r>
              <a:rPr lang="en-US" b="1" spc="-50" dirty="0" err="1">
                <a:solidFill>
                  <a:srgbClr val="0A5F9E"/>
                </a:solidFill>
                <a:latin typeface="+mj-lt"/>
                <a:cs typeface="Calibri"/>
              </a:rPr>
              <a:t>Supornpraditchai</a:t>
            </a:r>
            <a:endParaRPr lang="en-US" b="1" spc="-50" dirty="0">
              <a:solidFill>
                <a:srgbClr val="0A5F9E"/>
              </a:solidFill>
              <a:latin typeface="+mj-lt"/>
              <a:cs typeface="Calibri"/>
            </a:endParaRPr>
          </a:p>
          <a:p>
            <a:r>
              <a:rPr lang="en-US" sz="1050" spc="-50" dirty="0">
                <a:solidFill>
                  <a:srgbClr val="0A5F9E"/>
                </a:solidFill>
                <a:latin typeface="+mj-lt"/>
                <a:cs typeface="Calibri"/>
              </a:rPr>
              <a:t>Product development </a:t>
            </a:r>
          </a:p>
        </p:txBody>
      </p:sp>
      <p:grpSp>
        <p:nvGrpSpPr>
          <p:cNvPr id="75" name="Gruppieren 74">
            <a:extLst>
              <a:ext uri="{FF2B5EF4-FFF2-40B4-BE49-F238E27FC236}">
                <a16:creationId xmlns:a16="http://schemas.microsoft.com/office/drawing/2014/main" id="{F8B2ACCD-C9B8-4AA1-9662-C4E32B0B3EAF}"/>
              </a:ext>
            </a:extLst>
          </p:cNvPr>
          <p:cNvGrpSpPr/>
          <p:nvPr/>
        </p:nvGrpSpPr>
        <p:grpSpPr>
          <a:xfrm>
            <a:off x="1233281" y="4094646"/>
            <a:ext cx="7808638" cy="681682"/>
            <a:chOff x="1494529" y="5342937"/>
            <a:chExt cx="10460206" cy="810171"/>
          </a:xfrm>
        </p:grpSpPr>
        <p:sp>
          <p:nvSpPr>
            <p:cNvPr id="77" name="Textfeld 76">
              <a:extLst>
                <a:ext uri="{FF2B5EF4-FFF2-40B4-BE49-F238E27FC236}">
                  <a16:creationId xmlns:a16="http://schemas.microsoft.com/office/drawing/2014/main" id="{89015A4D-61E1-4E1A-BFBA-02F7F6EE8C1F}"/>
                </a:ext>
              </a:extLst>
            </p:cNvPr>
            <p:cNvSpPr txBox="1"/>
            <p:nvPr/>
          </p:nvSpPr>
          <p:spPr>
            <a:xfrm>
              <a:off x="4128094" y="5348373"/>
              <a:ext cx="2765190" cy="804735"/>
            </a:xfrm>
            <a:prstGeom prst="rect">
              <a:avLst/>
            </a:prstGeom>
            <a:noFill/>
          </p:spPr>
          <p:txBody>
            <a:bodyPr wrap="square" rtlCol="0">
              <a:spAutoFit/>
            </a:bodyPr>
            <a:lstStyle/>
            <a:p>
              <a:r>
                <a:rPr lang="en-US" b="1" dirty="0">
                  <a:solidFill>
                    <a:srgbClr val="0A5F9E"/>
                  </a:solidFill>
                  <a:latin typeface="+mn-lt"/>
                  <a:cs typeface="Calibri" panose="020F0502020204030204" pitchFamily="34" charset="0"/>
                </a:rPr>
                <a:t>Paola Ghillani</a:t>
              </a:r>
            </a:p>
            <a:p>
              <a:r>
                <a:rPr lang="en-US" sz="800" dirty="0">
                  <a:solidFill>
                    <a:srgbClr val="0A5F9E"/>
                  </a:solidFill>
                  <a:latin typeface="+mn-lt"/>
                  <a:cs typeface="Calibri" panose="020F0502020204030204" pitchFamily="34" charset="0"/>
                </a:rPr>
                <a:t>CEO Paola Ghillani &amp; Friends AG</a:t>
              </a:r>
            </a:p>
            <a:p>
              <a:r>
                <a:rPr lang="en-US" sz="800" dirty="0">
                  <a:solidFill>
                    <a:srgbClr val="0A5F9E"/>
                  </a:solidFill>
                  <a:latin typeface="+mn-lt"/>
                  <a:cs typeface="Calibri" panose="020F0502020204030204" pitchFamily="34" charset="0"/>
                </a:rPr>
                <a:t>Innosuisse Coach</a:t>
              </a:r>
            </a:p>
            <a:p>
              <a:r>
                <a:rPr lang="en-US" sz="800" dirty="0">
                  <a:solidFill>
                    <a:srgbClr val="0A5F9E"/>
                  </a:solidFill>
                  <a:latin typeface="+mn-lt"/>
                  <a:cs typeface="Calibri" panose="020F0502020204030204" pitchFamily="34" charset="0"/>
                </a:rPr>
                <a:t>Migros Board Member</a:t>
              </a:r>
            </a:p>
          </p:txBody>
        </p:sp>
        <p:sp>
          <p:nvSpPr>
            <p:cNvPr id="78" name="Textfeld 77">
              <a:extLst>
                <a:ext uri="{FF2B5EF4-FFF2-40B4-BE49-F238E27FC236}">
                  <a16:creationId xmlns:a16="http://schemas.microsoft.com/office/drawing/2014/main" id="{EA1FA994-BFC6-4B9F-991D-621A3CA86893}"/>
                </a:ext>
              </a:extLst>
            </p:cNvPr>
            <p:cNvSpPr txBox="1"/>
            <p:nvPr/>
          </p:nvSpPr>
          <p:spPr>
            <a:xfrm>
              <a:off x="1494529" y="5351147"/>
              <a:ext cx="2663732" cy="658420"/>
            </a:xfrm>
            <a:prstGeom prst="rect">
              <a:avLst/>
            </a:prstGeom>
            <a:noFill/>
          </p:spPr>
          <p:txBody>
            <a:bodyPr wrap="square" rtlCol="0">
              <a:spAutoFit/>
            </a:bodyPr>
            <a:lstStyle/>
            <a:p>
              <a:r>
                <a:rPr lang="en-US" b="1" dirty="0">
                  <a:solidFill>
                    <a:srgbClr val="0A5F9E"/>
                  </a:solidFill>
                  <a:latin typeface="+mn-lt"/>
                  <a:cs typeface="Calibri" panose="020F0502020204030204" pitchFamily="34" charset="0"/>
                </a:rPr>
                <a:t>Prof. Erich Windhab</a:t>
              </a:r>
            </a:p>
            <a:p>
              <a:r>
                <a:rPr lang="en-US" sz="800" dirty="0">
                  <a:solidFill>
                    <a:srgbClr val="0A5F9E"/>
                  </a:solidFill>
                  <a:latin typeface="+mn-lt"/>
                  <a:cs typeface="Calibri" panose="020F0502020204030204" pitchFamily="34" charset="0"/>
                </a:rPr>
                <a:t>Head of the laboratory of food process engineering, ETH</a:t>
              </a:r>
            </a:p>
          </p:txBody>
        </p:sp>
        <p:sp>
          <p:nvSpPr>
            <p:cNvPr id="83" name="Textfeld 82">
              <a:extLst>
                <a:ext uri="{FF2B5EF4-FFF2-40B4-BE49-F238E27FC236}">
                  <a16:creationId xmlns:a16="http://schemas.microsoft.com/office/drawing/2014/main" id="{C96D9ECC-5249-43FC-8E5D-D1C19A9D7CE1}"/>
                </a:ext>
              </a:extLst>
            </p:cNvPr>
            <p:cNvSpPr txBox="1"/>
            <p:nvPr/>
          </p:nvSpPr>
          <p:spPr>
            <a:xfrm>
              <a:off x="6465565" y="5346598"/>
              <a:ext cx="2127528" cy="530394"/>
            </a:xfrm>
            <a:prstGeom prst="rect">
              <a:avLst/>
            </a:prstGeom>
            <a:noFill/>
          </p:spPr>
          <p:txBody>
            <a:bodyPr wrap="square" rtlCol="0">
              <a:spAutoFit/>
            </a:bodyPr>
            <a:lstStyle/>
            <a:p>
              <a:r>
                <a:rPr lang="en-US" b="1" dirty="0">
                  <a:solidFill>
                    <a:srgbClr val="0A5F9E"/>
                  </a:solidFill>
                  <a:latin typeface="+mn-lt"/>
                  <a:cs typeface="Calibri" panose="020F0502020204030204" pitchFamily="34" charset="0"/>
                </a:rPr>
                <a:t>Dr. Peter Braun</a:t>
              </a:r>
            </a:p>
            <a:p>
              <a:r>
                <a:rPr lang="en-US" sz="800" dirty="0">
                  <a:solidFill>
                    <a:srgbClr val="0A5F9E"/>
                  </a:solidFill>
                  <a:latin typeface="+mn-lt"/>
                  <a:cs typeface="Calibri" panose="020F0502020204030204" pitchFamily="34" charset="0"/>
                </a:rPr>
                <a:t>CEO Swiss Food Research</a:t>
              </a:r>
            </a:p>
          </p:txBody>
        </p:sp>
        <p:sp>
          <p:nvSpPr>
            <p:cNvPr id="85" name="Textfeld 84">
              <a:extLst>
                <a:ext uri="{FF2B5EF4-FFF2-40B4-BE49-F238E27FC236}">
                  <a16:creationId xmlns:a16="http://schemas.microsoft.com/office/drawing/2014/main" id="{60030D96-4A28-40EA-8720-85A373900238}"/>
                </a:ext>
              </a:extLst>
            </p:cNvPr>
            <p:cNvSpPr txBox="1"/>
            <p:nvPr/>
          </p:nvSpPr>
          <p:spPr>
            <a:xfrm>
              <a:off x="8696266" y="5342937"/>
              <a:ext cx="3258469" cy="658420"/>
            </a:xfrm>
            <a:prstGeom prst="rect">
              <a:avLst/>
            </a:prstGeom>
            <a:noFill/>
          </p:spPr>
          <p:txBody>
            <a:bodyPr wrap="square" rtlCol="0">
              <a:spAutoFit/>
            </a:bodyPr>
            <a:lstStyle/>
            <a:p>
              <a:r>
                <a:rPr lang="en-US" b="1" dirty="0">
                  <a:solidFill>
                    <a:srgbClr val="0A5F9E"/>
                  </a:solidFill>
                  <a:latin typeface="+mn-lt"/>
                  <a:cs typeface="Calibri" panose="020F0502020204030204" pitchFamily="34" charset="0"/>
                </a:rPr>
                <a:t>Andreas Weckherlin</a:t>
              </a:r>
            </a:p>
            <a:p>
              <a:r>
                <a:rPr lang="en-US" sz="800" dirty="0">
                  <a:solidFill>
                    <a:srgbClr val="0A5F9E"/>
                  </a:solidFill>
                  <a:latin typeface="+mn-lt"/>
                  <a:cs typeface="Calibri" panose="020F0502020204030204" pitchFamily="34" charset="0"/>
                </a:rPr>
                <a:t>Strategic innovation &amp; Business transformations</a:t>
              </a:r>
            </a:p>
            <a:p>
              <a:r>
                <a:rPr lang="en-US" sz="800" dirty="0">
                  <a:solidFill>
                    <a:srgbClr val="0A5F9E"/>
                  </a:solidFill>
                  <a:latin typeface="+mn-lt"/>
                  <a:cs typeface="Calibri" panose="020F0502020204030204" pitchFamily="34" charset="0"/>
                </a:rPr>
                <a:t>Managing Director &amp; Board Advisor</a:t>
              </a:r>
            </a:p>
          </p:txBody>
        </p:sp>
      </p:grpSp>
      <p:pic>
        <p:nvPicPr>
          <p:cNvPr id="9" name="Grafik 8" descr="Gruppenbrainstorming">
            <a:extLst>
              <a:ext uri="{FF2B5EF4-FFF2-40B4-BE49-F238E27FC236}">
                <a16:creationId xmlns:a16="http://schemas.microsoft.com/office/drawing/2014/main" id="{FBF29C98-B99B-4580-8FA3-9037079978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358" y="3986116"/>
            <a:ext cx="914400" cy="914400"/>
          </a:xfrm>
          <a:prstGeom prst="rect">
            <a:avLst/>
          </a:prstGeom>
        </p:spPr>
      </p:pic>
      <p:grpSp>
        <p:nvGrpSpPr>
          <p:cNvPr id="98" name="Gruppieren 97">
            <a:extLst>
              <a:ext uri="{FF2B5EF4-FFF2-40B4-BE49-F238E27FC236}">
                <a16:creationId xmlns:a16="http://schemas.microsoft.com/office/drawing/2014/main" id="{664C5CAE-D39F-4A62-9033-9B402F30DA8A}"/>
              </a:ext>
            </a:extLst>
          </p:cNvPr>
          <p:cNvGrpSpPr/>
          <p:nvPr/>
        </p:nvGrpSpPr>
        <p:grpSpPr>
          <a:xfrm>
            <a:off x="0" y="3787883"/>
            <a:ext cx="8172000" cy="45719"/>
            <a:chOff x="0" y="48648"/>
            <a:chExt cx="3065374" cy="433470"/>
          </a:xfrm>
          <a:solidFill>
            <a:srgbClr val="FFECB2"/>
          </a:solidFill>
        </p:grpSpPr>
        <p:sp>
          <p:nvSpPr>
            <p:cNvPr id="99" name="Flussdiagramm: Verzögerung 98">
              <a:extLst>
                <a:ext uri="{FF2B5EF4-FFF2-40B4-BE49-F238E27FC236}">
                  <a16:creationId xmlns:a16="http://schemas.microsoft.com/office/drawing/2014/main" id="{FC591F2D-63AD-4660-960D-6FB0B4C4F572}"/>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100" name="Rechteck 99">
              <a:extLst>
                <a:ext uri="{FF2B5EF4-FFF2-40B4-BE49-F238E27FC236}">
                  <a16:creationId xmlns:a16="http://schemas.microsoft.com/office/drawing/2014/main" id="{BB5F4857-B291-4EA2-9036-076CAE29D67D}"/>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pic>
        <p:nvPicPr>
          <p:cNvPr id="4" name="Grafik 3" descr="Astronaut">
            <a:extLst>
              <a:ext uri="{FF2B5EF4-FFF2-40B4-BE49-F238E27FC236}">
                <a16:creationId xmlns:a16="http://schemas.microsoft.com/office/drawing/2014/main" id="{BA9E7FC2-8AC8-4F71-AB27-B797FFDDA54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148" y="0"/>
            <a:ext cx="511480" cy="511480"/>
          </a:xfrm>
          <a:prstGeom prst="rect">
            <a:avLst/>
          </a:prstGeom>
        </p:spPr>
      </p:pic>
      <p:sp>
        <p:nvSpPr>
          <p:cNvPr id="8" name="Titel 7">
            <a:extLst>
              <a:ext uri="{FF2B5EF4-FFF2-40B4-BE49-F238E27FC236}">
                <a16:creationId xmlns:a16="http://schemas.microsoft.com/office/drawing/2014/main" id="{C5F414BC-788A-42D2-A09B-FADAAA448068}"/>
              </a:ext>
            </a:extLst>
          </p:cNvPr>
          <p:cNvSpPr>
            <a:spLocks noGrp="1"/>
          </p:cNvSpPr>
          <p:nvPr>
            <p:ph type="title"/>
          </p:nvPr>
        </p:nvSpPr>
        <p:spPr/>
        <p:txBody>
          <a:bodyPr/>
          <a:lstStyle/>
          <a:p>
            <a:r>
              <a:rPr lang="de-CH" dirty="0"/>
              <a:t>Team</a:t>
            </a:r>
          </a:p>
        </p:txBody>
      </p:sp>
    </p:spTree>
    <p:extLst>
      <p:ext uri="{BB962C8B-B14F-4D97-AF65-F5344CB8AC3E}">
        <p14:creationId xmlns:p14="http://schemas.microsoft.com/office/powerpoint/2010/main" val="178585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55" name="Rechteck: abgerundete Ecken 54">
            <a:extLst>
              <a:ext uri="{FF2B5EF4-FFF2-40B4-BE49-F238E27FC236}">
                <a16:creationId xmlns:a16="http://schemas.microsoft.com/office/drawing/2014/main" id="{B64758DB-2801-4437-B4B0-C7DBE41B34C1}"/>
              </a:ext>
            </a:extLst>
          </p:cNvPr>
          <p:cNvSpPr/>
          <p:nvPr/>
        </p:nvSpPr>
        <p:spPr>
          <a:xfrm>
            <a:off x="4863929" y="1883196"/>
            <a:ext cx="3210105" cy="1037467"/>
          </a:xfrm>
          <a:prstGeom prst="roundRect">
            <a:avLst/>
          </a:prstGeom>
          <a:solidFill>
            <a:srgbClr val="FFEAA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6" name="Rechteck: abgerundete Ecken 55">
            <a:extLst>
              <a:ext uri="{FF2B5EF4-FFF2-40B4-BE49-F238E27FC236}">
                <a16:creationId xmlns:a16="http://schemas.microsoft.com/office/drawing/2014/main" id="{2F54742F-5EAF-4995-8C68-8E6637B69E01}"/>
              </a:ext>
            </a:extLst>
          </p:cNvPr>
          <p:cNvSpPr/>
          <p:nvPr/>
        </p:nvSpPr>
        <p:spPr>
          <a:xfrm>
            <a:off x="4863929" y="3159052"/>
            <a:ext cx="3210105" cy="1498121"/>
          </a:xfrm>
          <a:prstGeom prst="roundRect">
            <a:avLst/>
          </a:prstGeom>
          <a:solidFill>
            <a:srgbClr val="FFEAA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Rechteck: abgerundete Ecken 70">
            <a:extLst>
              <a:ext uri="{FF2B5EF4-FFF2-40B4-BE49-F238E27FC236}">
                <a16:creationId xmlns:a16="http://schemas.microsoft.com/office/drawing/2014/main" id="{46036ACE-E5C2-4F9C-BAB3-DD9D3F07150A}"/>
              </a:ext>
            </a:extLst>
          </p:cNvPr>
          <p:cNvSpPr/>
          <p:nvPr/>
        </p:nvSpPr>
        <p:spPr>
          <a:xfrm>
            <a:off x="599788" y="3159053"/>
            <a:ext cx="2971842" cy="1498121"/>
          </a:xfrm>
          <a:prstGeom prst="roundRect">
            <a:avLst/>
          </a:prstGeom>
          <a:solidFill>
            <a:srgbClr val="FFEAA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9" name="Rechteck: abgerundete Ecken 68">
            <a:extLst>
              <a:ext uri="{FF2B5EF4-FFF2-40B4-BE49-F238E27FC236}">
                <a16:creationId xmlns:a16="http://schemas.microsoft.com/office/drawing/2014/main" id="{09CAAFC0-F3D6-4756-809D-A70B5324E568}"/>
              </a:ext>
            </a:extLst>
          </p:cNvPr>
          <p:cNvSpPr/>
          <p:nvPr/>
        </p:nvSpPr>
        <p:spPr>
          <a:xfrm>
            <a:off x="599789" y="1926362"/>
            <a:ext cx="2971842" cy="994302"/>
          </a:xfrm>
          <a:prstGeom prst="roundRect">
            <a:avLst/>
          </a:prstGeom>
          <a:solidFill>
            <a:srgbClr val="FFEAA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34" name="Google Shape;82;p13">
            <a:extLst>
              <a:ext uri="{FF2B5EF4-FFF2-40B4-BE49-F238E27FC236}">
                <a16:creationId xmlns:a16="http://schemas.microsoft.com/office/drawing/2014/main" id="{0C3CE821-B87C-48FA-9729-AC9B5C6E4907}"/>
              </a:ext>
            </a:extLst>
          </p:cNvPr>
          <p:cNvSpPr txBox="1">
            <a:spLocks noGrp="1"/>
          </p:cNvSpPr>
          <p:nvPr>
            <p:ph type="title"/>
          </p:nvPr>
        </p:nvSpPr>
        <p:spPr>
          <a:prstGeom prst="rect">
            <a:avLst/>
          </a:prstGeom>
        </p:spPr>
        <p:txBody>
          <a:bodyPr spcFirstLastPara="1" wrap="none" lIns="0" tIns="0" rIns="0" bIns="0" numCol="1" spcCol="0" anchor="ctr" anchorCtr="0">
            <a:noAutofit/>
          </a:bodyPr>
          <a:lstStyle/>
          <a:p>
            <a:pPr marL="0" lvl="0" indent="0" algn="l" rtl="0">
              <a:lnSpc>
                <a:spcPct val="90000"/>
              </a:lnSpc>
              <a:spcBef>
                <a:spcPts val="0"/>
              </a:spcBef>
              <a:spcAft>
                <a:spcPts val="0"/>
              </a:spcAft>
              <a:buNone/>
            </a:pPr>
            <a:r>
              <a:rPr lang="en-US" sz="1600" spc="-50" dirty="0">
                <a:solidFill>
                  <a:srgbClr val="1190CB"/>
                </a:solidFill>
                <a:latin typeface="Red Hat Display" panose="020B0604020202020204" charset="0"/>
                <a:cs typeface="Red Hat Display" panose="020B0604020202020204" charset="0"/>
              </a:rPr>
              <a:t>Competitor Air Up and </a:t>
            </a:r>
            <a:r>
              <a:rPr lang="en-US" sz="1600" spc="-50" dirty="0" err="1">
                <a:solidFill>
                  <a:srgbClr val="1190CB"/>
                </a:solidFill>
                <a:latin typeface="Red Hat Display" panose="020B0604020202020204" charset="0"/>
                <a:cs typeface="Red Hat Display" panose="020B0604020202020204" charset="0"/>
              </a:rPr>
              <a:t>Dropz</a:t>
            </a:r>
            <a:endParaRPr lang="de-CH" sz="1600" spc="-50" dirty="0">
              <a:solidFill>
                <a:srgbClr val="1190CB"/>
              </a:solidFill>
              <a:latin typeface="Red Hat Display" panose="020B0604020202020204" charset="0"/>
              <a:cs typeface="Red Hat Display" panose="020B0604020202020204" charset="0"/>
            </a:endParaRPr>
          </a:p>
        </p:txBody>
      </p:sp>
      <p:sp>
        <p:nvSpPr>
          <p:cNvPr id="135" name="Google Shape;1012;p47">
            <a:extLst>
              <a:ext uri="{FF2B5EF4-FFF2-40B4-BE49-F238E27FC236}">
                <a16:creationId xmlns:a16="http://schemas.microsoft.com/office/drawing/2014/main" id="{C5396D8E-47F8-4187-974E-760641C2F4F0}"/>
              </a:ext>
            </a:extLst>
          </p:cNvPr>
          <p:cNvSpPr/>
          <p:nvPr/>
        </p:nvSpPr>
        <p:spPr>
          <a:xfrm>
            <a:off x="177711" y="67138"/>
            <a:ext cx="340844" cy="297873"/>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2225" cap="rnd" cmpd="sng">
            <a:solidFill>
              <a:srgbClr val="1190C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Textfeld 43">
            <a:extLst>
              <a:ext uri="{FF2B5EF4-FFF2-40B4-BE49-F238E27FC236}">
                <a16:creationId xmlns:a16="http://schemas.microsoft.com/office/drawing/2014/main" id="{C1F745F3-1127-4919-80F4-109B449E3E92}"/>
              </a:ext>
            </a:extLst>
          </p:cNvPr>
          <p:cNvSpPr txBox="1"/>
          <p:nvPr/>
        </p:nvSpPr>
        <p:spPr>
          <a:xfrm>
            <a:off x="-57177" y="4943343"/>
            <a:ext cx="4675632" cy="215444"/>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spc="-50" dirty="0">
                <a:solidFill>
                  <a:schemeClr val="lt1"/>
                </a:solidFill>
                <a:latin typeface="+mn-lt"/>
                <a:ea typeface="Calibri"/>
                <a:cs typeface="Calibri"/>
                <a:sym typeface="Calibri"/>
              </a:rPr>
              <a:t>who.int / statista.com / </a:t>
            </a:r>
            <a:r>
              <a:rPr lang="en-US" sz="800" spc="-50" dirty="0">
                <a:solidFill>
                  <a:schemeClr val="lt1"/>
                </a:solidFill>
                <a:latin typeface="+mn-lt"/>
                <a:cs typeface="Calibri"/>
                <a:sym typeface="Calibri"/>
              </a:rPr>
              <a:t>TK </a:t>
            </a:r>
            <a:r>
              <a:rPr lang="en-US" sz="800" spc="-50" dirty="0" err="1">
                <a:solidFill>
                  <a:schemeClr val="lt1"/>
                </a:solidFill>
                <a:latin typeface="+mn-lt"/>
                <a:cs typeface="Calibri"/>
                <a:sym typeface="Calibri"/>
              </a:rPr>
              <a:t>Trinkstudie</a:t>
            </a:r>
            <a:endParaRPr lang="en-US" sz="800" spc="-50" dirty="0">
              <a:solidFill>
                <a:schemeClr val="lt1"/>
              </a:solidFill>
              <a:latin typeface="+mn-lt"/>
              <a:cs typeface="Calibri"/>
              <a:sym typeface="Calibri"/>
            </a:endParaRPr>
          </a:p>
        </p:txBody>
      </p:sp>
      <p:grpSp>
        <p:nvGrpSpPr>
          <p:cNvPr id="35" name="Gruppieren 34">
            <a:extLst>
              <a:ext uri="{FF2B5EF4-FFF2-40B4-BE49-F238E27FC236}">
                <a16:creationId xmlns:a16="http://schemas.microsoft.com/office/drawing/2014/main" id="{B478B00B-025B-4AAE-8DA8-BF2226B5DBF7}"/>
              </a:ext>
            </a:extLst>
          </p:cNvPr>
          <p:cNvGrpSpPr/>
          <p:nvPr/>
        </p:nvGrpSpPr>
        <p:grpSpPr>
          <a:xfrm>
            <a:off x="700468" y="730878"/>
            <a:ext cx="3278101" cy="4212465"/>
            <a:chOff x="4554951" y="542827"/>
            <a:chExt cx="4890402" cy="4245968"/>
          </a:xfrm>
        </p:grpSpPr>
        <p:pic>
          <p:nvPicPr>
            <p:cNvPr id="37" name="Grafik 36">
              <a:extLst>
                <a:ext uri="{FF2B5EF4-FFF2-40B4-BE49-F238E27FC236}">
                  <a16:creationId xmlns:a16="http://schemas.microsoft.com/office/drawing/2014/main" id="{A729E073-0CC6-438D-8CE0-F637826D2563}"/>
                </a:ext>
              </a:extLst>
            </p:cNvPr>
            <p:cNvPicPr>
              <a:picLocks noChangeAspect="1"/>
            </p:cNvPicPr>
            <p:nvPr/>
          </p:nvPicPr>
          <p:blipFill>
            <a:blip r:embed="rId3"/>
            <a:stretch>
              <a:fillRect/>
            </a:stretch>
          </p:blipFill>
          <p:spPr>
            <a:xfrm>
              <a:off x="4972762" y="542827"/>
              <a:ext cx="1216834" cy="939999"/>
            </a:xfrm>
            <a:prstGeom prst="rect">
              <a:avLst/>
            </a:prstGeom>
          </p:spPr>
        </p:pic>
        <p:sp>
          <p:nvSpPr>
            <p:cNvPr id="39" name="Google Shape;89;p3">
              <a:extLst>
                <a:ext uri="{FF2B5EF4-FFF2-40B4-BE49-F238E27FC236}">
                  <a16:creationId xmlns:a16="http://schemas.microsoft.com/office/drawing/2014/main" id="{D6DBE1AA-39C0-440E-B71E-19576038334D}"/>
                </a:ext>
              </a:extLst>
            </p:cNvPr>
            <p:cNvSpPr txBox="1"/>
            <p:nvPr/>
          </p:nvSpPr>
          <p:spPr>
            <a:xfrm>
              <a:off x="4798300" y="1726117"/>
              <a:ext cx="3993414" cy="1482714"/>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50000"/>
                </a:lnSpc>
                <a:spcBef>
                  <a:spcPts val="0"/>
                </a:spcBef>
                <a:spcAft>
                  <a:spcPts val="0"/>
                </a:spcAft>
                <a:buClr>
                  <a:srgbClr val="006E9B"/>
                </a:buClr>
                <a:buSzPts val="2400"/>
                <a:buFont typeface="Arial"/>
                <a:buNone/>
                <a:tabLst/>
                <a:defRPr/>
              </a:pPr>
              <a:r>
                <a:rPr kumimoji="0" lang="en-US" b="1" i="0" u="none" strike="noStrike" kern="0" cap="none" spc="-50" normalizeH="0" noProof="0" dirty="0">
                  <a:ln>
                    <a:noFill/>
                  </a:ln>
                  <a:solidFill>
                    <a:srgbClr val="0A5F9E"/>
                  </a:solidFill>
                  <a:effectLst/>
                  <a:uLnTx/>
                  <a:uFillTx/>
                  <a:latin typeface="+mn-lt"/>
                  <a:cs typeface="Calibri" panose="020F0502020204030204" pitchFamily="34" charset="0"/>
                  <a:sym typeface="Arial"/>
                </a:rPr>
                <a:t>Air pods with fragrance in drinking bottle without calories and sugar –</a:t>
              </a:r>
              <a:r>
                <a:rPr lang="en-US" b="1" u="none" spc="-50" dirty="0">
                  <a:solidFill>
                    <a:srgbClr val="0A5F9E"/>
                  </a:solidFill>
                  <a:latin typeface="+mn-lt"/>
                  <a:cs typeface="Calibri" panose="020F0502020204030204" pitchFamily="34" charset="0"/>
                </a:rPr>
                <a:t> </a:t>
              </a:r>
              <a:r>
                <a:rPr lang="en-US" b="1" u="sng" spc="-50" dirty="0">
                  <a:solidFill>
                    <a:srgbClr val="0A5F9E"/>
                  </a:solidFill>
                  <a:latin typeface="+mn-lt"/>
                  <a:cs typeface="Calibri" panose="020F0502020204030204" pitchFamily="34" charset="0"/>
                </a:rPr>
                <a:t>OPPORTUNITY</a:t>
              </a:r>
              <a:endParaRPr kumimoji="0" sz="1000" b="1" i="0" u="sng" strike="noStrike" kern="0" cap="none" spc="-50" normalizeH="0" noProof="0" dirty="0">
                <a:ln>
                  <a:noFill/>
                </a:ln>
                <a:solidFill>
                  <a:srgbClr val="0A5F9E"/>
                </a:solidFill>
                <a:effectLst/>
                <a:uLnTx/>
                <a:uFillTx/>
                <a:latin typeface="+mn-lt"/>
                <a:cs typeface="Calibri" panose="020F0502020204030204" pitchFamily="34" charset="0"/>
                <a:sym typeface="Arial"/>
              </a:endParaRPr>
            </a:p>
          </p:txBody>
        </p:sp>
        <p:sp>
          <p:nvSpPr>
            <p:cNvPr id="41" name="Google Shape;89;p3">
              <a:extLst>
                <a:ext uri="{FF2B5EF4-FFF2-40B4-BE49-F238E27FC236}">
                  <a16:creationId xmlns:a16="http://schemas.microsoft.com/office/drawing/2014/main" id="{771D1FD5-3E66-49E8-92DF-9181DCB60A24}"/>
                </a:ext>
              </a:extLst>
            </p:cNvPr>
            <p:cNvSpPr txBox="1"/>
            <p:nvPr/>
          </p:nvSpPr>
          <p:spPr>
            <a:xfrm>
              <a:off x="6526600" y="877040"/>
              <a:ext cx="2770978" cy="520426"/>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50000"/>
                </a:lnSpc>
                <a:spcBef>
                  <a:spcPts val="0"/>
                </a:spcBef>
                <a:spcAft>
                  <a:spcPts val="0"/>
                </a:spcAft>
                <a:buClr>
                  <a:srgbClr val="006E9B"/>
                </a:buClr>
                <a:buSzPts val="2400"/>
                <a:buFont typeface="Arial"/>
                <a:buNone/>
                <a:tabLst/>
                <a:defRPr/>
              </a:pPr>
              <a:r>
                <a:rPr kumimoji="0" lang="en-US" b="1" i="0" u="none" strike="noStrike" kern="0" cap="none" spc="-50" normalizeH="0" noProof="0" dirty="0">
                  <a:ln>
                    <a:noFill/>
                  </a:ln>
                  <a:solidFill>
                    <a:srgbClr val="0A5F9E"/>
                  </a:solidFill>
                  <a:effectLst/>
                  <a:uLnTx/>
                  <a:uFillTx/>
                  <a:latin typeface="+mn-lt"/>
                  <a:cs typeface="Calibri" panose="020F0502020204030204" pitchFamily="34" charset="0"/>
                  <a:sym typeface="Arial"/>
                </a:rPr>
                <a:t>Founded 2018</a:t>
              </a:r>
              <a:endParaRPr kumimoji="0" b="1" i="0" u="sng" strike="noStrike" kern="0" cap="none" spc="-50" normalizeH="0" noProof="0" dirty="0">
                <a:ln>
                  <a:noFill/>
                </a:ln>
                <a:solidFill>
                  <a:srgbClr val="0A5F9E"/>
                </a:solidFill>
                <a:effectLst/>
                <a:uLnTx/>
                <a:uFillTx/>
                <a:latin typeface="+mn-lt"/>
                <a:cs typeface="Calibri" panose="020F0502020204030204" pitchFamily="34" charset="0"/>
                <a:sym typeface="Arial"/>
              </a:endParaRPr>
            </a:p>
          </p:txBody>
        </p:sp>
        <p:sp>
          <p:nvSpPr>
            <p:cNvPr id="42" name="Google Shape;90;p3">
              <a:extLst>
                <a:ext uri="{FF2B5EF4-FFF2-40B4-BE49-F238E27FC236}">
                  <a16:creationId xmlns:a16="http://schemas.microsoft.com/office/drawing/2014/main" id="{90756EB5-2A42-468F-86F4-763A7C74B221}"/>
                </a:ext>
              </a:extLst>
            </p:cNvPr>
            <p:cNvSpPr txBox="1"/>
            <p:nvPr/>
          </p:nvSpPr>
          <p:spPr>
            <a:xfrm>
              <a:off x="4554951" y="2917771"/>
              <a:ext cx="4890402" cy="1871024"/>
            </a:xfrm>
            <a:prstGeom prst="rect">
              <a:avLst/>
            </a:prstGeom>
            <a:noFill/>
            <a:ln>
              <a:noFill/>
            </a:ln>
          </p:spPr>
          <p:txBody>
            <a:bodyPr spcFirstLastPara="1" wrap="square" lIns="91425" tIns="45700" rIns="91425" bIns="45700" anchor="t" anchorCtr="0">
              <a:noAutofit/>
            </a:bodyPr>
            <a:lstStyle/>
            <a:p>
              <a:pPr marL="342900" lvl="1" indent="-342900">
                <a:lnSpc>
                  <a:spcPct val="140000"/>
                </a:lnSpc>
                <a:buClr>
                  <a:srgbClr val="0A5F9E"/>
                </a:buClr>
                <a:buSzPct val="127000"/>
                <a:buFont typeface="Arial" panose="020B0604020202020204" pitchFamily="34" charset="0"/>
                <a:buChar char="•"/>
                <a:defRPr/>
              </a:pPr>
              <a:r>
                <a:rPr kumimoji="0" lang="en-US" b="0" i="0" u="none" strike="noStrike" kern="0" cap="none" spc="-50" normalizeH="0" baseline="0" dirty="0">
                  <a:ln>
                    <a:noFill/>
                  </a:ln>
                  <a:solidFill>
                    <a:srgbClr val="0A5F9E"/>
                  </a:solidFill>
                  <a:effectLst/>
                  <a:uLnTx/>
                  <a:uFillTx/>
                  <a:latin typeface="+mn-lt"/>
                  <a:cs typeface="Calibri" panose="020F0502020204030204" pitchFamily="34" charset="0"/>
                  <a:sym typeface="Arial"/>
                </a:rPr>
                <a:t>No </a:t>
              </a:r>
              <a:r>
                <a:rPr kumimoji="0" lang="en-US" b="0" i="0" u="none" strike="noStrike" kern="0" cap="none" spc="-50" normalizeH="0" dirty="0">
                  <a:ln>
                    <a:noFill/>
                  </a:ln>
                  <a:solidFill>
                    <a:srgbClr val="0A5F9E"/>
                  </a:solidFill>
                  <a:effectLst/>
                  <a:uLnTx/>
                  <a:uFillTx/>
                  <a:latin typeface="+mn-lt"/>
                  <a:cs typeface="Calibri" panose="020F0502020204030204" pitchFamily="34" charset="0"/>
                  <a:sym typeface="Arial"/>
                </a:rPr>
                <a:t>calories</a:t>
              </a:r>
              <a:r>
                <a:rPr kumimoji="0" lang="en-US" b="0" i="0" u="none" strike="noStrike" kern="0" cap="none" spc="-50" normalizeH="0" baseline="0" dirty="0">
                  <a:ln>
                    <a:noFill/>
                  </a:ln>
                  <a:solidFill>
                    <a:srgbClr val="0A5F9E"/>
                  </a:solidFill>
                  <a:effectLst/>
                  <a:uLnTx/>
                  <a:uFillTx/>
                  <a:latin typeface="+mn-lt"/>
                  <a:cs typeface="Calibri" panose="020F0502020204030204" pitchFamily="34" charset="0"/>
                  <a:sym typeface="Arial"/>
                </a:rPr>
                <a:t> and supplements</a:t>
              </a:r>
            </a:p>
            <a:p>
              <a:pPr marL="342900" lvl="1" indent="-342900">
                <a:lnSpc>
                  <a:spcPct val="140000"/>
                </a:lnSpc>
                <a:buClr>
                  <a:srgbClr val="0A5F9E"/>
                </a:buClr>
                <a:buSzPct val="127000"/>
                <a:buFont typeface="Arial" panose="020B0604020202020204" pitchFamily="34" charset="0"/>
                <a:buChar char="•"/>
                <a:defRPr/>
              </a:pPr>
              <a:r>
                <a:rPr lang="en-US" spc="-50" dirty="0">
                  <a:solidFill>
                    <a:srgbClr val="0A5F9E"/>
                  </a:solidFill>
                  <a:latin typeface="+mn-lt"/>
                  <a:cs typeface="Calibri" panose="020F0502020204030204" pitchFamily="34" charset="0"/>
                </a:rPr>
                <a:t>No taste, just aroma</a:t>
              </a:r>
            </a:p>
            <a:p>
              <a:pPr marL="342900" lvl="1" indent="-342900">
                <a:lnSpc>
                  <a:spcPct val="140000"/>
                </a:lnSpc>
                <a:buClr>
                  <a:srgbClr val="0A5F9E"/>
                </a:buClr>
                <a:buSzPct val="127000"/>
                <a:buFont typeface="Arial" panose="020B0604020202020204" pitchFamily="34" charset="0"/>
                <a:buChar char="•"/>
                <a:defRPr/>
              </a:pPr>
              <a:r>
                <a:rPr kumimoji="0" lang="en-US" b="0" i="0" u="none" strike="noStrike" kern="0" cap="none" spc="-50" normalizeH="0" baseline="0" dirty="0">
                  <a:ln>
                    <a:noFill/>
                  </a:ln>
                  <a:solidFill>
                    <a:srgbClr val="0A5F9E"/>
                  </a:solidFill>
                  <a:effectLst/>
                  <a:uLnTx/>
                  <a:uFillTx/>
                  <a:latin typeface="+mn-lt"/>
                  <a:cs typeface="Calibri" panose="020F0502020204030204" pitchFamily="34" charset="0"/>
                  <a:sym typeface="Arial"/>
                </a:rPr>
                <a:t>160 FTE </a:t>
              </a:r>
              <a:r>
                <a:rPr lang="en-US" spc="-50" dirty="0">
                  <a:solidFill>
                    <a:srgbClr val="0A5F9E"/>
                  </a:solidFill>
                  <a:latin typeface="+mn-lt"/>
                  <a:cs typeface="Calibri" panose="020F0502020204030204" pitchFamily="34" charset="0"/>
                </a:rPr>
                <a:t>across EU</a:t>
              </a:r>
            </a:p>
            <a:p>
              <a:pPr marL="342900" lvl="1" indent="-342900">
                <a:lnSpc>
                  <a:spcPct val="140000"/>
                </a:lnSpc>
                <a:buClr>
                  <a:srgbClr val="0A5F9E"/>
                </a:buClr>
                <a:buSzPct val="127000"/>
                <a:buFont typeface="Arial" panose="020B0604020202020204" pitchFamily="34" charset="0"/>
                <a:buChar char="•"/>
                <a:defRPr/>
              </a:pPr>
              <a:r>
                <a:rPr kumimoji="0" lang="en-US" b="0" i="0" u="none" strike="noStrike" kern="0" cap="none" spc="-50" normalizeH="0" baseline="0" dirty="0">
                  <a:ln>
                    <a:noFill/>
                  </a:ln>
                  <a:solidFill>
                    <a:srgbClr val="0A5F9E"/>
                  </a:solidFill>
                  <a:effectLst/>
                  <a:uLnTx/>
                  <a:uFillTx/>
                  <a:latin typeface="+mn-lt"/>
                  <a:cs typeface="Calibri" panose="020F0502020204030204" pitchFamily="34" charset="0"/>
                  <a:sym typeface="Arial"/>
                </a:rPr>
                <a:t>4 funding rounds = USD 67.9M</a:t>
              </a:r>
            </a:p>
            <a:p>
              <a:pPr marL="342900" lvl="1" indent="-342900">
                <a:lnSpc>
                  <a:spcPct val="140000"/>
                </a:lnSpc>
                <a:buClr>
                  <a:srgbClr val="0A5F9E"/>
                </a:buClr>
                <a:buSzPct val="127000"/>
                <a:buFont typeface="Arial" panose="020B0604020202020204" pitchFamily="34" charset="0"/>
                <a:buChar char="•"/>
                <a:defRPr/>
              </a:pPr>
              <a:r>
                <a:rPr lang="en-US" spc="-50" dirty="0">
                  <a:solidFill>
                    <a:srgbClr val="0A5F9E"/>
                  </a:solidFill>
                  <a:latin typeface="+mn-lt"/>
                  <a:cs typeface="Calibri" panose="020F0502020204030204" pitchFamily="34" charset="0"/>
                </a:rPr>
                <a:t>More than 1Mio customers 2021</a:t>
              </a:r>
              <a:endParaRPr kumimoji="0" lang="en-US" sz="1050" b="0" i="0" u="none" strike="noStrike" kern="0" cap="none" spc="-50" normalizeH="0" baseline="0" dirty="0">
                <a:ln>
                  <a:noFill/>
                </a:ln>
                <a:solidFill>
                  <a:srgbClr val="0A5F9E"/>
                </a:solidFill>
                <a:effectLst/>
                <a:uLnTx/>
                <a:uFillTx/>
                <a:latin typeface="+mn-lt"/>
                <a:cs typeface="Calibri" panose="020F0502020204030204" pitchFamily="34" charset="0"/>
                <a:sym typeface="Arial"/>
              </a:endParaRPr>
            </a:p>
          </p:txBody>
        </p:sp>
        <p:grpSp>
          <p:nvGrpSpPr>
            <p:cNvPr id="43" name="Gruppieren 42">
              <a:extLst>
                <a:ext uri="{FF2B5EF4-FFF2-40B4-BE49-F238E27FC236}">
                  <a16:creationId xmlns:a16="http://schemas.microsoft.com/office/drawing/2014/main" id="{FCB1411F-6FB5-49C1-9C51-2743BD2F0ABB}"/>
                </a:ext>
              </a:extLst>
            </p:cNvPr>
            <p:cNvGrpSpPr/>
            <p:nvPr/>
          </p:nvGrpSpPr>
          <p:grpSpPr>
            <a:xfrm flipV="1">
              <a:off x="4918413" y="2786990"/>
              <a:ext cx="3826963" cy="45719"/>
              <a:chOff x="0" y="48648"/>
              <a:chExt cx="3065374" cy="433470"/>
            </a:xfrm>
            <a:solidFill>
              <a:srgbClr val="FFECB2"/>
            </a:solidFill>
          </p:grpSpPr>
          <p:sp>
            <p:nvSpPr>
              <p:cNvPr id="45" name="Flussdiagramm: Verzögerung 44">
                <a:extLst>
                  <a:ext uri="{FF2B5EF4-FFF2-40B4-BE49-F238E27FC236}">
                    <a16:creationId xmlns:a16="http://schemas.microsoft.com/office/drawing/2014/main" id="{321F4B1F-C2A8-4CA8-B59C-03EA85BF47FC}"/>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46" name="Rechteck 45">
                <a:extLst>
                  <a:ext uri="{FF2B5EF4-FFF2-40B4-BE49-F238E27FC236}">
                    <a16:creationId xmlns:a16="http://schemas.microsoft.com/office/drawing/2014/main" id="{72ACC025-2B36-491E-8551-A68D5D1E5471}"/>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grpSp>
        <p:nvGrpSpPr>
          <p:cNvPr id="47" name="Gruppieren 46">
            <a:extLst>
              <a:ext uri="{FF2B5EF4-FFF2-40B4-BE49-F238E27FC236}">
                <a16:creationId xmlns:a16="http://schemas.microsoft.com/office/drawing/2014/main" id="{0BB91F89-7AF0-4407-916D-8F3F3354C883}"/>
              </a:ext>
            </a:extLst>
          </p:cNvPr>
          <p:cNvGrpSpPr/>
          <p:nvPr/>
        </p:nvGrpSpPr>
        <p:grpSpPr>
          <a:xfrm>
            <a:off x="4894989" y="1080280"/>
            <a:ext cx="3278101" cy="3880889"/>
            <a:chOff x="4554951" y="877040"/>
            <a:chExt cx="4890402" cy="3911755"/>
          </a:xfrm>
        </p:grpSpPr>
        <p:sp>
          <p:nvSpPr>
            <p:cNvPr id="49" name="Google Shape;89;p3">
              <a:extLst>
                <a:ext uri="{FF2B5EF4-FFF2-40B4-BE49-F238E27FC236}">
                  <a16:creationId xmlns:a16="http://schemas.microsoft.com/office/drawing/2014/main" id="{D6281928-013D-4E77-A8D3-2573A0A2B897}"/>
                </a:ext>
              </a:extLst>
            </p:cNvPr>
            <p:cNvSpPr txBox="1"/>
            <p:nvPr/>
          </p:nvSpPr>
          <p:spPr>
            <a:xfrm>
              <a:off x="4798300" y="1726117"/>
              <a:ext cx="3993414" cy="1482714"/>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50000"/>
                </a:lnSpc>
                <a:spcBef>
                  <a:spcPts val="0"/>
                </a:spcBef>
                <a:spcAft>
                  <a:spcPts val="0"/>
                </a:spcAft>
                <a:buClr>
                  <a:srgbClr val="006E9B"/>
                </a:buClr>
                <a:buSzPts val="2400"/>
                <a:buFont typeface="Arial"/>
                <a:buNone/>
                <a:tabLst/>
                <a:defRPr/>
              </a:pPr>
              <a:r>
                <a:rPr kumimoji="0" lang="en-US" b="1" i="0" u="none" strike="noStrike" kern="0" cap="none" spc="-50" normalizeH="0" noProof="0" dirty="0">
                  <a:ln>
                    <a:noFill/>
                  </a:ln>
                  <a:solidFill>
                    <a:srgbClr val="0A5F9E"/>
                  </a:solidFill>
                  <a:effectLst/>
                  <a:uLnTx/>
                  <a:uFillTx/>
                  <a:latin typeface="+mn-lt"/>
                  <a:cs typeface="Calibri" panose="020F0502020204030204" pitchFamily="34" charset="0"/>
                  <a:sym typeface="Arial"/>
                </a:rPr>
                <a:t>Vitamin and aroma effervescent tablets which are dissolved in drinking water</a:t>
              </a:r>
              <a:endParaRPr kumimoji="0" sz="1000" b="1" i="0" u="sng" strike="noStrike" kern="0" cap="none" spc="-50" normalizeH="0" noProof="0" dirty="0">
                <a:ln>
                  <a:noFill/>
                </a:ln>
                <a:solidFill>
                  <a:srgbClr val="0A5F9E"/>
                </a:solidFill>
                <a:effectLst/>
                <a:uLnTx/>
                <a:uFillTx/>
                <a:latin typeface="+mn-lt"/>
                <a:cs typeface="Calibri" panose="020F0502020204030204" pitchFamily="34" charset="0"/>
                <a:sym typeface="Arial"/>
              </a:endParaRPr>
            </a:p>
          </p:txBody>
        </p:sp>
        <p:sp>
          <p:nvSpPr>
            <p:cNvPr id="50" name="Google Shape;89;p3">
              <a:extLst>
                <a:ext uri="{FF2B5EF4-FFF2-40B4-BE49-F238E27FC236}">
                  <a16:creationId xmlns:a16="http://schemas.microsoft.com/office/drawing/2014/main" id="{E3660677-9EAE-44E6-98B8-715A5500BB7A}"/>
                </a:ext>
              </a:extLst>
            </p:cNvPr>
            <p:cNvSpPr txBox="1"/>
            <p:nvPr/>
          </p:nvSpPr>
          <p:spPr>
            <a:xfrm>
              <a:off x="6526600" y="877040"/>
              <a:ext cx="2770978" cy="520426"/>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50000"/>
                </a:lnSpc>
                <a:spcBef>
                  <a:spcPts val="0"/>
                </a:spcBef>
                <a:spcAft>
                  <a:spcPts val="0"/>
                </a:spcAft>
                <a:buClr>
                  <a:srgbClr val="006E9B"/>
                </a:buClr>
                <a:buSzPts val="2400"/>
                <a:buFont typeface="Arial"/>
                <a:buNone/>
                <a:tabLst/>
                <a:defRPr/>
              </a:pPr>
              <a:r>
                <a:rPr kumimoji="0" lang="en-US" b="1" i="0" u="none" strike="noStrike" kern="0" cap="none" spc="-50" normalizeH="0" noProof="0" dirty="0">
                  <a:ln>
                    <a:noFill/>
                  </a:ln>
                  <a:solidFill>
                    <a:srgbClr val="0A5F9E"/>
                  </a:solidFill>
                  <a:effectLst/>
                  <a:uLnTx/>
                  <a:uFillTx/>
                  <a:latin typeface="+mn-lt"/>
                  <a:cs typeface="Calibri" panose="020F0502020204030204" pitchFamily="34" charset="0"/>
                  <a:sym typeface="Arial"/>
                </a:rPr>
                <a:t>Founded 2020</a:t>
              </a:r>
              <a:endParaRPr kumimoji="0" b="1" i="0" u="sng" strike="noStrike" kern="0" cap="none" spc="-50" normalizeH="0" noProof="0" dirty="0">
                <a:ln>
                  <a:noFill/>
                </a:ln>
                <a:solidFill>
                  <a:srgbClr val="0A5F9E"/>
                </a:solidFill>
                <a:effectLst/>
                <a:uLnTx/>
                <a:uFillTx/>
                <a:latin typeface="+mn-lt"/>
                <a:cs typeface="Calibri" panose="020F0502020204030204" pitchFamily="34" charset="0"/>
                <a:sym typeface="Arial"/>
              </a:endParaRPr>
            </a:p>
          </p:txBody>
        </p:sp>
        <p:sp>
          <p:nvSpPr>
            <p:cNvPr id="51" name="Google Shape;90;p3">
              <a:extLst>
                <a:ext uri="{FF2B5EF4-FFF2-40B4-BE49-F238E27FC236}">
                  <a16:creationId xmlns:a16="http://schemas.microsoft.com/office/drawing/2014/main" id="{D39BD000-5CF5-4CAA-855C-C2A1E05BEE15}"/>
                </a:ext>
              </a:extLst>
            </p:cNvPr>
            <p:cNvSpPr txBox="1"/>
            <p:nvPr/>
          </p:nvSpPr>
          <p:spPr>
            <a:xfrm>
              <a:off x="4554951" y="2917771"/>
              <a:ext cx="4890402" cy="1871024"/>
            </a:xfrm>
            <a:prstGeom prst="rect">
              <a:avLst/>
            </a:prstGeom>
            <a:noFill/>
            <a:ln>
              <a:noFill/>
            </a:ln>
          </p:spPr>
          <p:txBody>
            <a:bodyPr spcFirstLastPara="1" wrap="square" lIns="91425" tIns="45700" rIns="91425" bIns="45700" anchor="t" anchorCtr="0">
              <a:noAutofit/>
            </a:bodyPr>
            <a:lstStyle/>
            <a:p>
              <a:pPr marL="342900" lvl="1" indent="-342900">
                <a:lnSpc>
                  <a:spcPct val="140000"/>
                </a:lnSpc>
                <a:buClr>
                  <a:srgbClr val="0A5F9E"/>
                </a:buClr>
                <a:buSzPct val="127000"/>
                <a:buFont typeface="Arial" panose="020B0604020202020204" pitchFamily="34" charset="0"/>
                <a:buChar char="•"/>
                <a:defRPr/>
              </a:pPr>
              <a:r>
                <a:rPr kumimoji="0" lang="en-US" b="0" i="0" u="none" strike="noStrike" kern="0" cap="none" spc="-50" normalizeH="0" baseline="0" dirty="0">
                  <a:ln>
                    <a:noFill/>
                  </a:ln>
                  <a:solidFill>
                    <a:srgbClr val="0A5F9E"/>
                  </a:solidFill>
                  <a:effectLst/>
                  <a:uLnTx/>
                  <a:uFillTx/>
                  <a:latin typeface="+mn-lt"/>
                  <a:cs typeface="Calibri" panose="020F0502020204030204" pitchFamily="34" charset="0"/>
                  <a:sym typeface="Arial"/>
                </a:rPr>
                <a:t>No </a:t>
              </a:r>
              <a:r>
                <a:rPr kumimoji="0" lang="en-US" b="0" i="0" u="none" strike="noStrike" kern="0" cap="none" spc="-50" normalizeH="0" dirty="0">
                  <a:ln>
                    <a:noFill/>
                  </a:ln>
                  <a:solidFill>
                    <a:srgbClr val="0A5F9E"/>
                  </a:solidFill>
                  <a:effectLst/>
                  <a:uLnTx/>
                  <a:uFillTx/>
                  <a:latin typeface="+mn-lt"/>
                  <a:cs typeface="Calibri" panose="020F0502020204030204" pitchFamily="34" charset="0"/>
                  <a:sym typeface="Arial"/>
                </a:rPr>
                <a:t>calories</a:t>
              </a:r>
              <a:r>
                <a:rPr kumimoji="0" lang="en-US" b="0" i="0" u="none" strike="noStrike" kern="0" cap="none" spc="-50" normalizeH="0" baseline="0" dirty="0">
                  <a:ln>
                    <a:noFill/>
                  </a:ln>
                  <a:solidFill>
                    <a:srgbClr val="0A5F9E"/>
                  </a:solidFill>
                  <a:effectLst/>
                  <a:uLnTx/>
                  <a:uFillTx/>
                  <a:latin typeface="+mn-lt"/>
                  <a:cs typeface="Calibri" panose="020F0502020204030204" pitchFamily="34" charset="0"/>
                  <a:sym typeface="Arial"/>
                </a:rPr>
                <a:t> and supplements</a:t>
              </a:r>
            </a:p>
            <a:p>
              <a:pPr marL="342900" lvl="1" indent="-342900">
                <a:lnSpc>
                  <a:spcPct val="140000"/>
                </a:lnSpc>
                <a:buClr>
                  <a:srgbClr val="0A5F9E"/>
                </a:buClr>
                <a:buSzPct val="127000"/>
                <a:buFont typeface="Arial" panose="020B0604020202020204" pitchFamily="34" charset="0"/>
                <a:buChar char="•"/>
                <a:defRPr/>
              </a:pPr>
              <a:r>
                <a:rPr lang="en-US" spc="-50" dirty="0">
                  <a:solidFill>
                    <a:srgbClr val="0A5F9E"/>
                  </a:solidFill>
                  <a:latin typeface="+mn-lt"/>
                  <a:cs typeface="Calibri" panose="020F0502020204030204" pitchFamily="34" charset="0"/>
                </a:rPr>
                <a:t>Vitamin and natural flavors</a:t>
              </a:r>
            </a:p>
            <a:p>
              <a:pPr marL="342900" lvl="1" indent="-342900">
                <a:lnSpc>
                  <a:spcPct val="140000"/>
                </a:lnSpc>
                <a:buClr>
                  <a:srgbClr val="0A5F9E"/>
                </a:buClr>
                <a:buSzPct val="127000"/>
                <a:buFont typeface="Arial" panose="020B0604020202020204" pitchFamily="34" charset="0"/>
                <a:buChar char="•"/>
                <a:defRPr/>
              </a:pPr>
              <a:r>
                <a:rPr kumimoji="0" lang="en-US" b="0" i="0" u="none" strike="noStrike" kern="0" cap="none" spc="-50" normalizeH="0" baseline="0" dirty="0">
                  <a:ln>
                    <a:noFill/>
                  </a:ln>
                  <a:solidFill>
                    <a:srgbClr val="0A5F9E"/>
                  </a:solidFill>
                  <a:effectLst/>
                  <a:uLnTx/>
                  <a:uFillTx/>
                  <a:latin typeface="+mn-lt"/>
                  <a:cs typeface="Calibri" panose="020F0502020204030204" pitchFamily="34" charset="0"/>
                  <a:sym typeface="Arial"/>
                </a:rPr>
                <a:t>8 FTE in CH</a:t>
              </a:r>
              <a:endParaRPr lang="en-US" spc="-50" dirty="0">
                <a:solidFill>
                  <a:srgbClr val="0A5F9E"/>
                </a:solidFill>
                <a:latin typeface="+mn-lt"/>
                <a:cs typeface="Calibri" panose="020F0502020204030204" pitchFamily="34" charset="0"/>
              </a:endParaRPr>
            </a:p>
            <a:p>
              <a:pPr marL="342900" lvl="1" indent="-342900">
                <a:lnSpc>
                  <a:spcPct val="140000"/>
                </a:lnSpc>
                <a:buClr>
                  <a:srgbClr val="0A5F9E"/>
                </a:buClr>
                <a:buSzPct val="127000"/>
                <a:buFont typeface="Arial" panose="020B0604020202020204" pitchFamily="34" charset="0"/>
                <a:buChar char="•"/>
                <a:defRPr/>
              </a:pPr>
              <a:r>
                <a:rPr kumimoji="0" lang="en-US" b="0" i="0" u="none" strike="noStrike" kern="0" cap="none" spc="-50" normalizeH="0" baseline="0" dirty="0">
                  <a:ln>
                    <a:noFill/>
                  </a:ln>
                  <a:solidFill>
                    <a:srgbClr val="0A5F9E"/>
                  </a:solidFill>
                  <a:effectLst/>
                  <a:uLnTx/>
                  <a:uFillTx/>
                  <a:latin typeface="+mn-lt"/>
                  <a:cs typeface="Calibri" panose="020F0502020204030204" pitchFamily="34" charset="0"/>
                  <a:sym typeface="Arial"/>
                </a:rPr>
                <a:t>1 funding round = USD 2.7M</a:t>
              </a:r>
            </a:p>
            <a:p>
              <a:pPr marL="342900" lvl="1" indent="-342900">
                <a:lnSpc>
                  <a:spcPct val="140000"/>
                </a:lnSpc>
                <a:buClr>
                  <a:srgbClr val="0A5F9E"/>
                </a:buClr>
                <a:buSzPct val="127000"/>
                <a:buFont typeface="Arial" panose="020B0604020202020204" pitchFamily="34" charset="0"/>
                <a:buChar char="•"/>
                <a:defRPr/>
              </a:pPr>
              <a:r>
                <a:rPr lang="en-US" spc="-50" dirty="0">
                  <a:solidFill>
                    <a:srgbClr val="0A5F9E"/>
                  </a:solidFill>
                  <a:latin typeface="+mn-lt"/>
                  <a:cs typeface="Calibri" panose="020F0502020204030204" pitchFamily="34" charset="0"/>
                </a:rPr>
                <a:t>Product launch in 2021</a:t>
              </a:r>
              <a:endParaRPr kumimoji="0" lang="en-US" sz="1050" b="0" i="0" u="none" strike="noStrike" kern="0" cap="none" spc="-50" normalizeH="0" baseline="0" dirty="0">
                <a:ln>
                  <a:noFill/>
                </a:ln>
                <a:solidFill>
                  <a:srgbClr val="0A5F9E"/>
                </a:solidFill>
                <a:effectLst/>
                <a:uLnTx/>
                <a:uFillTx/>
                <a:latin typeface="+mn-lt"/>
                <a:cs typeface="Calibri" panose="020F0502020204030204" pitchFamily="34" charset="0"/>
                <a:sym typeface="Arial"/>
              </a:endParaRPr>
            </a:p>
          </p:txBody>
        </p:sp>
        <p:grpSp>
          <p:nvGrpSpPr>
            <p:cNvPr id="52" name="Gruppieren 51">
              <a:extLst>
                <a:ext uri="{FF2B5EF4-FFF2-40B4-BE49-F238E27FC236}">
                  <a16:creationId xmlns:a16="http://schemas.microsoft.com/office/drawing/2014/main" id="{717EE1D6-1BE3-4492-8E96-4634CCF322E1}"/>
                </a:ext>
              </a:extLst>
            </p:cNvPr>
            <p:cNvGrpSpPr/>
            <p:nvPr/>
          </p:nvGrpSpPr>
          <p:grpSpPr>
            <a:xfrm flipV="1">
              <a:off x="4918413" y="2786990"/>
              <a:ext cx="3826963" cy="45719"/>
              <a:chOff x="0" y="48648"/>
              <a:chExt cx="3065374" cy="433470"/>
            </a:xfrm>
            <a:solidFill>
              <a:srgbClr val="FFECB2"/>
            </a:solidFill>
          </p:grpSpPr>
          <p:sp>
            <p:nvSpPr>
              <p:cNvPr id="53" name="Flussdiagramm: Verzögerung 52">
                <a:extLst>
                  <a:ext uri="{FF2B5EF4-FFF2-40B4-BE49-F238E27FC236}">
                    <a16:creationId xmlns:a16="http://schemas.microsoft.com/office/drawing/2014/main" id="{FBFDBCF6-5E85-4624-9B68-EDAAC247A8D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54" name="Rechteck 53">
                <a:extLst>
                  <a:ext uri="{FF2B5EF4-FFF2-40B4-BE49-F238E27FC236}">
                    <a16:creationId xmlns:a16="http://schemas.microsoft.com/office/drawing/2014/main" id="{CEA1952C-2A11-4920-BDBE-36C7174EA412}"/>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pic>
        <p:nvPicPr>
          <p:cNvPr id="9" name="Grafik 8">
            <a:extLst>
              <a:ext uri="{FF2B5EF4-FFF2-40B4-BE49-F238E27FC236}">
                <a16:creationId xmlns:a16="http://schemas.microsoft.com/office/drawing/2014/main" id="{7090C4F5-2B8D-408B-8A9D-BCD071D5957F}"/>
              </a:ext>
            </a:extLst>
          </p:cNvPr>
          <p:cNvPicPr>
            <a:picLocks noChangeAspect="1"/>
          </p:cNvPicPr>
          <p:nvPr/>
        </p:nvPicPr>
        <p:blipFill>
          <a:blip r:embed="rId4"/>
          <a:stretch>
            <a:fillRect/>
          </a:stretch>
        </p:blipFill>
        <p:spPr>
          <a:xfrm>
            <a:off x="5103995" y="1080280"/>
            <a:ext cx="1112616" cy="388654"/>
          </a:xfrm>
          <a:prstGeom prst="rect">
            <a:avLst/>
          </a:prstGeom>
        </p:spPr>
      </p:pic>
    </p:spTree>
    <p:extLst>
      <p:ext uri="{BB962C8B-B14F-4D97-AF65-F5344CB8AC3E}">
        <p14:creationId xmlns:p14="http://schemas.microsoft.com/office/powerpoint/2010/main" val="3005108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45" name="Grafik 44">
            <a:extLst>
              <a:ext uri="{FF2B5EF4-FFF2-40B4-BE49-F238E27FC236}">
                <a16:creationId xmlns:a16="http://schemas.microsoft.com/office/drawing/2014/main" id="{20268F52-E7CC-451F-86FB-8E6FAD9C2307}"/>
              </a:ext>
            </a:extLst>
          </p:cNvPr>
          <p:cNvPicPr>
            <a:picLocks noChangeAspect="1"/>
          </p:cNvPicPr>
          <p:nvPr/>
        </p:nvPicPr>
        <p:blipFill>
          <a:blip r:embed="rId5"/>
          <a:stretch>
            <a:fillRect/>
          </a:stretch>
        </p:blipFill>
        <p:spPr>
          <a:xfrm rot="5400000">
            <a:off x="4649151" y="2034072"/>
            <a:ext cx="1874348" cy="746885"/>
          </a:xfrm>
          <a:prstGeom prst="rect">
            <a:avLst/>
          </a:prstGeom>
        </p:spPr>
      </p:pic>
      <p:pic>
        <p:nvPicPr>
          <p:cNvPr id="18" name="Grafik 17">
            <a:extLst>
              <a:ext uri="{FF2B5EF4-FFF2-40B4-BE49-F238E27FC236}">
                <a16:creationId xmlns:a16="http://schemas.microsoft.com/office/drawing/2014/main" id="{9B727FFC-45D3-417F-B168-9F653E492007}"/>
              </a:ext>
            </a:extLst>
          </p:cNvPr>
          <p:cNvPicPr>
            <a:picLocks noChangeAspect="1"/>
          </p:cNvPicPr>
          <p:nvPr/>
        </p:nvPicPr>
        <p:blipFill>
          <a:blip r:embed="rId6"/>
          <a:stretch>
            <a:fillRect/>
          </a:stretch>
        </p:blipFill>
        <p:spPr>
          <a:xfrm>
            <a:off x="336552" y="877819"/>
            <a:ext cx="1209633" cy="2772143"/>
          </a:xfrm>
          <a:prstGeom prst="rect">
            <a:avLst/>
          </a:prstGeom>
        </p:spPr>
      </p:pic>
      <p:sp>
        <p:nvSpPr>
          <p:cNvPr id="19" name="Google Shape;111;p4">
            <a:extLst>
              <a:ext uri="{FF2B5EF4-FFF2-40B4-BE49-F238E27FC236}">
                <a16:creationId xmlns:a16="http://schemas.microsoft.com/office/drawing/2014/main" id="{3BC55E31-B11F-4B3F-AB5D-73B9381ACCAB}"/>
              </a:ext>
            </a:extLst>
          </p:cNvPr>
          <p:cNvSpPr txBox="1"/>
          <p:nvPr/>
        </p:nvSpPr>
        <p:spPr>
          <a:xfrm>
            <a:off x="3216028" y="653963"/>
            <a:ext cx="36198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9C500"/>
                </a:solidFill>
                <a:latin typeface="Red Hat Display" panose="020B0604020202020204" charset="0"/>
                <a:ea typeface="Calibri"/>
                <a:cs typeface="Calibri" panose="020F0502020204030204" pitchFamily="34" charset="0"/>
                <a:sym typeface="Calibri"/>
              </a:rPr>
              <a:t>1</a:t>
            </a:r>
            <a:endParaRPr sz="1100" b="1" dirty="0">
              <a:latin typeface="Red Hat Display" panose="020B0604020202020204" charset="0"/>
              <a:cs typeface="Calibri" panose="020F0502020204030204" pitchFamily="34" charset="0"/>
            </a:endParaRPr>
          </a:p>
        </p:txBody>
      </p:sp>
      <p:grpSp>
        <p:nvGrpSpPr>
          <p:cNvPr id="20" name="Google Shape;102;p4">
            <a:extLst>
              <a:ext uri="{FF2B5EF4-FFF2-40B4-BE49-F238E27FC236}">
                <a16:creationId xmlns:a16="http://schemas.microsoft.com/office/drawing/2014/main" id="{3066108F-D58B-498D-BC59-DB4064B9BE7F}"/>
              </a:ext>
            </a:extLst>
          </p:cNvPr>
          <p:cNvGrpSpPr/>
          <p:nvPr/>
        </p:nvGrpSpPr>
        <p:grpSpPr>
          <a:xfrm>
            <a:off x="845318" y="1360514"/>
            <a:ext cx="1362405" cy="874099"/>
            <a:chOff x="711496" y="2632141"/>
            <a:chExt cx="2273674" cy="1273039"/>
          </a:xfrm>
        </p:grpSpPr>
        <p:sp>
          <p:nvSpPr>
            <p:cNvPr id="35" name="Google Shape;103;p4">
              <a:extLst>
                <a:ext uri="{FF2B5EF4-FFF2-40B4-BE49-F238E27FC236}">
                  <a16:creationId xmlns:a16="http://schemas.microsoft.com/office/drawing/2014/main" id="{8A62159E-235C-4B18-8E4B-3A2A81ACD7A3}"/>
                </a:ext>
              </a:extLst>
            </p:cNvPr>
            <p:cNvSpPr/>
            <p:nvPr/>
          </p:nvSpPr>
          <p:spPr>
            <a:xfrm>
              <a:off x="711496" y="3537529"/>
              <a:ext cx="367650" cy="367651"/>
            </a:xfrm>
            <a:prstGeom prst="ellipse">
              <a:avLst/>
            </a:prstGeom>
            <a:noFill/>
            <a:ln w="19050" cap="flat" cmpd="sng">
              <a:solidFill>
                <a:srgbClr val="F9C500"/>
              </a:solidFill>
              <a:prstDash val="sys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a:cs typeface="Calibri" panose="020F0502020204030204" pitchFamily="34" charset="0"/>
                <a:sym typeface="Calibri"/>
              </a:endParaRPr>
            </a:p>
          </p:txBody>
        </p:sp>
        <p:cxnSp>
          <p:nvCxnSpPr>
            <p:cNvPr id="36" name="Google Shape;104;p4">
              <a:extLst>
                <a:ext uri="{FF2B5EF4-FFF2-40B4-BE49-F238E27FC236}">
                  <a16:creationId xmlns:a16="http://schemas.microsoft.com/office/drawing/2014/main" id="{72E6D9B0-1EC9-4AA4-8C4A-127BE06ADE8B}"/>
                </a:ext>
              </a:extLst>
            </p:cNvPr>
            <p:cNvCxnSpPr>
              <a:cxnSpLocks/>
              <a:stCxn id="35" idx="7"/>
              <a:endCxn id="21" idx="1"/>
            </p:cNvCxnSpPr>
            <p:nvPr/>
          </p:nvCxnSpPr>
          <p:spPr>
            <a:xfrm flipV="1">
              <a:off x="1025305" y="2632141"/>
              <a:ext cx="1959865" cy="959229"/>
            </a:xfrm>
            <a:prstGeom prst="straightConnector1">
              <a:avLst/>
            </a:prstGeom>
            <a:noFill/>
            <a:ln w="19050" cap="flat" cmpd="sng">
              <a:solidFill>
                <a:srgbClr val="F9C500"/>
              </a:solidFill>
              <a:prstDash val="sysDash"/>
              <a:miter lim="800000"/>
              <a:headEnd type="none" w="sm" len="sm"/>
              <a:tailEnd type="none" w="sm" len="sm"/>
            </a:ln>
          </p:spPr>
        </p:cxnSp>
      </p:grpSp>
      <p:sp>
        <p:nvSpPr>
          <p:cNvPr id="22" name="Google Shape;105;p4">
            <a:extLst>
              <a:ext uri="{FF2B5EF4-FFF2-40B4-BE49-F238E27FC236}">
                <a16:creationId xmlns:a16="http://schemas.microsoft.com/office/drawing/2014/main" id="{7BD284FA-9518-4401-A606-090B35D877AE}"/>
              </a:ext>
            </a:extLst>
          </p:cNvPr>
          <p:cNvSpPr txBox="1"/>
          <p:nvPr/>
        </p:nvSpPr>
        <p:spPr>
          <a:xfrm>
            <a:off x="2245040" y="2174229"/>
            <a:ext cx="2422041" cy="572424"/>
          </a:xfrm>
          <a:prstGeom prst="rect">
            <a:avLst/>
          </a:prstGeom>
          <a:noFill/>
          <a:ln w="19050">
            <a:solidFill>
              <a:srgbClr val="F9C500"/>
            </a:solidFill>
          </a:ln>
        </p:spPr>
        <p:txBody>
          <a:bodyPr spcFirstLastPara="1" wrap="square" lIns="91425" tIns="45700" rIns="91425" bIns="45700" anchor="t" anchorCtr="0">
            <a:spAutoFit/>
          </a:bodyPr>
          <a:lstStyle/>
          <a:p>
            <a:pPr algn="ctr">
              <a:lnSpc>
                <a:spcPct val="130000"/>
              </a:lnSpc>
            </a:pPr>
            <a:r>
              <a:rPr lang="en-US" sz="1200" spc="-50" dirty="0">
                <a:solidFill>
                  <a:srgbClr val="0A5F9E"/>
                </a:solidFill>
                <a:latin typeface="Red Hat Display" panose="020B0604020202020204" charset="0"/>
                <a:cs typeface="Calibri" panose="020F0502020204030204" pitchFamily="34" charset="0"/>
                <a:sym typeface="Calibri"/>
              </a:rPr>
              <a:t>Delayed release of pure water</a:t>
            </a:r>
          </a:p>
          <a:p>
            <a:pPr algn="ctr">
              <a:lnSpc>
                <a:spcPct val="130000"/>
              </a:lnSpc>
            </a:pPr>
            <a:r>
              <a:rPr lang="en-US" sz="1200" spc="-50" dirty="0">
                <a:solidFill>
                  <a:srgbClr val="0A5F9E"/>
                </a:solidFill>
                <a:latin typeface="Red Hat Display" panose="020B0604020202020204" charset="0"/>
                <a:cs typeface="Calibri" panose="020F0502020204030204" pitchFamily="34" charset="0"/>
                <a:sym typeface="Calibri"/>
              </a:rPr>
              <a:t>– Reusable bottle</a:t>
            </a:r>
            <a:endParaRPr lang="en-US" sz="1200" spc="-50" dirty="0">
              <a:solidFill>
                <a:srgbClr val="0A5F9E"/>
              </a:solidFill>
              <a:latin typeface="Red Hat Display" panose="020B0604020202020204" charset="0"/>
              <a:cs typeface="Calibri" panose="020F0502020204030204" pitchFamily="34" charset="0"/>
            </a:endParaRPr>
          </a:p>
        </p:txBody>
      </p:sp>
      <p:sp>
        <p:nvSpPr>
          <p:cNvPr id="23" name="Google Shape;111;p4">
            <a:extLst>
              <a:ext uri="{FF2B5EF4-FFF2-40B4-BE49-F238E27FC236}">
                <a16:creationId xmlns:a16="http://schemas.microsoft.com/office/drawing/2014/main" id="{6C7F1E49-E0DB-4A9D-8560-0882067D1C19}"/>
              </a:ext>
            </a:extLst>
          </p:cNvPr>
          <p:cNvSpPr txBox="1"/>
          <p:nvPr/>
        </p:nvSpPr>
        <p:spPr>
          <a:xfrm>
            <a:off x="3232451" y="1751533"/>
            <a:ext cx="35227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9C500"/>
                </a:solidFill>
                <a:latin typeface="Red Hat Display" panose="020B0604020202020204" charset="0"/>
                <a:cs typeface="Calibri" panose="020F0502020204030204" pitchFamily="34" charset="0"/>
                <a:sym typeface="Calibri"/>
              </a:rPr>
              <a:t>2</a:t>
            </a:r>
            <a:endParaRPr sz="1100" b="1" dirty="0">
              <a:latin typeface="Red Hat Display" panose="020B0604020202020204" charset="0"/>
              <a:cs typeface="Calibri" panose="020F0502020204030204" pitchFamily="34" charset="0"/>
            </a:endParaRPr>
          </a:p>
        </p:txBody>
      </p:sp>
      <p:grpSp>
        <p:nvGrpSpPr>
          <p:cNvPr id="24" name="Google Shape;102;p4">
            <a:extLst>
              <a:ext uri="{FF2B5EF4-FFF2-40B4-BE49-F238E27FC236}">
                <a16:creationId xmlns:a16="http://schemas.microsoft.com/office/drawing/2014/main" id="{E8513CFB-2DCA-47DC-A808-3C8D9436091E}"/>
              </a:ext>
            </a:extLst>
          </p:cNvPr>
          <p:cNvGrpSpPr/>
          <p:nvPr/>
        </p:nvGrpSpPr>
        <p:grpSpPr>
          <a:xfrm>
            <a:off x="934770" y="2460441"/>
            <a:ext cx="1310270" cy="1054164"/>
            <a:chOff x="1501374" y="-468184"/>
            <a:chExt cx="2186664" cy="1535349"/>
          </a:xfrm>
        </p:grpSpPr>
        <p:sp>
          <p:nvSpPr>
            <p:cNvPr id="33" name="Google Shape;103;p4">
              <a:extLst>
                <a:ext uri="{FF2B5EF4-FFF2-40B4-BE49-F238E27FC236}">
                  <a16:creationId xmlns:a16="http://schemas.microsoft.com/office/drawing/2014/main" id="{4517E016-0268-49E5-8D75-57EA5DAAE620}"/>
                </a:ext>
              </a:extLst>
            </p:cNvPr>
            <p:cNvSpPr/>
            <p:nvPr/>
          </p:nvSpPr>
          <p:spPr>
            <a:xfrm>
              <a:off x="1501374" y="699515"/>
              <a:ext cx="378242" cy="367650"/>
            </a:xfrm>
            <a:prstGeom prst="ellipse">
              <a:avLst/>
            </a:prstGeom>
            <a:noFill/>
            <a:ln w="19050" cap="flat" cmpd="sng">
              <a:solidFill>
                <a:srgbClr val="F9C500"/>
              </a:solidFill>
              <a:prstDash val="sys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a:cs typeface="Calibri" panose="020F0502020204030204" pitchFamily="34" charset="0"/>
                <a:sym typeface="Calibri"/>
              </a:endParaRPr>
            </a:p>
          </p:txBody>
        </p:sp>
        <p:cxnSp>
          <p:nvCxnSpPr>
            <p:cNvPr id="34" name="Google Shape;104;p4">
              <a:extLst>
                <a:ext uri="{FF2B5EF4-FFF2-40B4-BE49-F238E27FC236}">
                  <a16:creationId xmlns:a16="http://schemas.microsoft.com/office/drawing/2014/main" id="{548EE421-5B62-4636-9ABE-3E4528084D50}"/>
                </a:ext>
              </a:extLst>
            </p:cNvPr>
            <p:cNvCxnSpPr>
              <a:cxnSpLocks/>
              <a:stCxn id="33" idx="7"/>
              <a:endCxn id="22" idx="1"/>
            </p:cNvCxnSpPr>
            <p:nvPr/>
          </p:nvCxnSpPr>
          <p:spPr>
            <a:xfrm flipV="1">
              <a:off x="1824223" y="-468184"/>
              <a:ext cx="1863815" cy="1221540"/>
            </a:xfrm>
            <a:prstGeom prst="straightConnector1">
              <a:avLst/>
            </a:prstGeom>
            <a:noFill/>
            <a:ln w="19050" cap="flat" cmpd="sng">
              <a:solidFill>
                <a:srgbClr val="F9C500"/>
              </a:solidFill>
              <a:prstDash val="sysDash"/>
              <a:miter lim="800000"/>
              <a:headEnd type="none" w="sm" len="sm"/>
              <a:tailEnd type="none" w="sm" len="sm"/>
            </a:ln>
          </p:spPr>
        </p:cxnSp>
      </p:grpSp>
      <p:sp>
        <p:nvSpPr>
          <p:cNvPr id="25" name="Google Shape;105;p4">
            <a:extLst>
              <a:ext uri="{FF2B5EF4-FFF2-40B4-BE49-F238E27FC236}">
                <a16:creationId xmlns:a16="http://schemas.microsoft.com/office/drawing/2014/main" id="{647FD349-1A40-49F3-A0BB-A1BACF61C31F}"/>
              </a:ext>
            </a:extLst>
          </p:cNvPr>
          <p:cNvSpPr txBox="1"/>
          <p:nvPr/>
        </p:nvSpPr>
        <p:spPr>
          <a:xfrm>
            <a:off x="2245040" y="3328302"/>
            <a:ext cx="2327092" cy="276959"/>
          </a:xfrm>
          <a:prstGeom prst="rect">
            <a:avLst/>
          </a:prstGeom>
          <a:noFill/>
          <a:ln w="19050">
            <a:solidFill>
              <a:srgbClr val="F9C500"/>
            </a:solidFill>
          </a:ln>
        </p:spPr>
        <p:txBody>
          <a:bodyPr spcFirstLastPara="1" wrap="square" lIns="91425" tIns="45700" rIns="91425" bIns="45700" anchor="t" anchorCtr="0">
            <a:spAutoFit/>
          </a:bodyPr>
          <a:lstStyle/>
          <a:p>
            <a:pPr marL="0" lvl="0" indent="0" algn="ctr">
              <a:buFont typeface="Arial"/>
              <a:buNone/>
            </a:pPr>
            <a:r>
              <a:rPr lang="en-US" sz="1200" spc="-50" dirty="0">
                <a:solidFill>
                  <a:srgbClr val="0A5F9E"/>
                </a:solidFill>
                <a:latin typeface="Red Hat Display" panose="020B0604020202020204" charset="0"/>
                <a:cs typeface="Calibri" panose="020F0502020204030204" pitchFamily="34" charset="0"/>
                <a:sym typeface="Calibri"/>
              </a:rPr>
              <a:t>Repeat for continuous drinking</a:t>
            </a:r>
            <a:endParaRPr lang="en-US" sz="1200" spc="-50" dirty="0">
              <a:solidFill>
                <a:srgbClr val="0A5F9E"/>
              </a:solidFill>
              <a:latin typeface="Red Hat Display" panose="020B0604020202020204" charset="0"/>
              <a:cs typeface="Calibri" panose="020F0502020204030204" pitchFamily="34" charset="0"/>
            </a:endParaRPr>
          </a:p>
        </p:txBody>
      </p:sp>
      <p:sp>
        <p:nvSpPr>
          <p:cNvPr id="26" name="Google Shape;111;p4">
            <a:extLst>
              <a:ext uri="{FF2B5EF4-FFF2-40B4-BE49-F238E27FC236}">
                <a16:creationId xmlns:a16="http://schemas.microsoft.com/office/drawing/2014/main" id="{D46731CE-6A64-422B-B214-F9E590EFFE31}"/>
              </a:ext>
            </a:extLst>
          </p:cNvPr>
          <p:cNvSpPr txBox="1"/>
          <p:nvPr/>
        </p:nvSpPr>
        <p:spPr>
          <a:xfrm>
            <a:off x="3238399" y="2884431"/>
            <a:ext cx="250109"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9C500"/>
                </a:solidFill>
                <a:latin typeface="Red Hat Display" panose="020B0604020202020204" charset="0"/>
                <a:cs typeface="Calibri" panose="020F0502020204030204" pitchFamily="34" charset="0"/>
                <a:sym typeface="Calibri"/>
              </a:rPr>
              <a:t>3</a:t>
            </a:r>
            <a:endParaRPr b="1" dirty="0">
              <a:latin typeface="Red Hat Display" panose="020B0604020202020204" charset="0"/>
              <a:cs typeface="Calibri" panose="020F0502020204030204" pitchFamily="34" charset="0"/>
            </a:endParaRPr>
          </a:p>
        </p:txBody>
      </p:sp>
      <p:grpSp>
        <p:nvGrpSpPr>
          <p:cNvPr id="73" name="Google Shape;888;p47">
            <a:extLst>
              <a:ext uri="{FF2B5EF4-FFF2-40B4-BE49-F238E27FC236}">
                <a16:creationId xmlns:a16="http://schemas.microsoft.com/office/drawing/2014/main" id="{61D41436-5E67-4DFC-B0B9-C8FA54095071}"/>
              </a:ext>
            </a:extLst>
          </p:cNvPr>
          <p:cNvGrpSpPr/>
          <p:nvPr/>
        </p:nvGrpSpPr>
        <p:grpSpPr>
          <a:xfrm>
            <a:off x="170780" y="77718"/>
            <a:ext cx="304009" cy="326513"/>
            <a:chOff x="979066" y="2329600"/>
            <a:chExt cx="361700" cy="388475"/>
          </a:xfrm>
        </p:grpSpPr>
        <p:sp>
          <p:nvSpPr>
            <p:cNvPr id="74" name="Google Shape;889;p47">
              <a:extLst>
                <a:ext uri="{FF2B5EF4-FFF2-40B4-BE49-F238E27FC236}">
                  <a16:creationId xmlns:a16="http://schemas.microsoft.com/office/drawing/2014/main" id="{209E6C91-29C5-48B0-995F-F2DF9C24918F}"/>
                </a:ext>
              </a:extLst>
            </p:cNvPr>
            <p:cNvSpPr/>
            <p:nvPr/>
          </p:nvSpPr>
          <p:spPr>
            <a:xfrm>
              <a:off x="979066" y="2329600"/>
              <a:ext cx="361700" cy="388475"/>
            </a:xfrm>
            <a:custGeom>
              <a:avLst/>
              <a:gdLst/>
              <a:ahLst/>
              <a:cxnLst/>
              <a:rect l="l" t="t" r="r" b="b"/>
              <a:pathLst>
                <a:path w="14468" h="15539" fill="none" extrusionOk="0">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90;p47">
              <a:extLst>
                <a:ext uri="{FF2B5EF4-FFF2-40B4-BE49-F238E27FC236}">
                  <a16:creationId xmlns:a16="http://schemas.microsoft.com/office/drawing/2014/main" id="{7A753875-84D7-444D-834D-5656900FC2FE}"/>
                </a:ext>
              </a:extLst>
            </p:cNvPr>
            <p:cNvSpPr/>
            <p:nvPr/>
          </p:nvSpPr>
          <p:spPr>
            <a:xfrm>
              <a:off x="1067366" y="2545750"/>
              <a:ext cx="185125" cy="25"/>
            </a:xfrm>
            <a:custGeom>
              <a:avLst/>
              <a:gdLst/>
              <a:ahLst/>
              <a:cxnLst/>
              <a:rect l="l" t="t" r="r" b="b"/>
              <a:pathLst>
                <a:path w="7405" h="1" fill="none" extrusionOk="0">
                  <a:moveTo>
                    <a:pt x="7404" y="0"/>
                  </a:moveTo>
                  <a:lnTo>
                    <a:pt x="0" y="0"/>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91;p47">
              <a:extLst>
                <a:ext uri="{FF2B5EF4-FFF2-40B4-BE49-F238E27FC236}">
                  <a16:creationId xmlns:a16="http://schemas.microsoft.com/office/drawing/2014/main" id="{75C42784-60ED-4DFA-8C90-82D07D350390}"/>
                </a:ext>
              </a:extLst>
            </p:cNvPr>
            <p:cNvSpPr/>
            <p:nvPr/>
          </p:nvSpPr>
          <p:spPr>
            <a:xfrm>
              <a:off x="1174516" y="2626125"/>
              <a:ext cx="31075" cy="31075"/>
            </a:xfrm>
            <a:custGeom>
              <a:avLst/>
              <a:gdLst/>
              <a:ahLst/>
              <a:cxnLst/>
              <a:rect l="l" t="t" r="r" b="b"/>
              <a:pathLst>
                <a:path w="1243" h="1243" fill="none" extrusionOk="0">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92;p47">
              <a:extLst>
                <a:ext uri="{FF2B5EF4-FFF2-40B4-BE49-F238E27FC236}">
                  <a16:creationId xmlns:a16="http://schemas.microsoft.com/office/drawing/2014/main" id="{A12AF5AD-A3A9-4868-8324-288AA86B38FE}"/>
                </a:ext>
              </a:extLst>
            </p:cNvPr>
            <p:cNvSpPr/>
            <p:nvPr/>
          </p:nvSpPr>
          <p:spPr>
            <a:xfrm>
              <a:off x="1113641" y="2568275"/>
              <a:ext cx="54200" cy="53600"/>
            </a:xfrm>
            <a:custGeom>
              <a:avLst/>
              <a:gdLst/>
              <a:ahLst/>
              <a:cxnLst/>
              <a:rect l="l" t="t" r="r" b="b"/>
              <a:pathLst>
                <a:path w="2168" h="2144" fill="none" extrusionOk="0">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893;p47">
              <a:extLst>
                <a:ext uri="{FF2B5EF4-FFF2-40B4-BE49-F238E27FC236}">
                  <a16:creationId xmlns:a16="http://schemas.microsoft.com/office/drawing/2014/main" id="{E2BC12F1-1BAA-452B-96F8-BCC01738C70C}"/>
                </a:ext>
              </a:extLst>
            </p:cNvPr>
            <p:cNvSpPr/>
            <p:nvPr/>
          </p:nvSpPr>
          <p:spPr>
            <a:xfrm>
              <a:off x="1132516" y="2662650"/>
              <a:ext cx="23775" cy="23775"/>
            </a:xfrm>
            <a:custGeom>
              <a:avLst/>
              <a:gdLst/>
              <a:ahLst/>
              <a:cxnLst/>
              <a:rect l="l" t="t" r="r" b="b"/>
              <a:pathLst>
                <a:path w="951" h="951" fill="none" extrusionOk="0">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894;p47">
              <a:extLst>
                <a:ext uri="{FF2B5EF4-FFF2-40B4-BE49-F238E27FC236}">
                  <a16:creationId xmlns:a16="http://schemas.microsoft.com/office/drawing/2014/main" id="{A62E14A4-F1C1-4A52-A794-564525B0165B}"/>
                </a:ext>
              </a:extLst>
            </p:cNvPr>
            <p:cNvSpPr/>
            <p:nvPr/>
          </p:nvSpPr>
          <p:spPr>
            <a:xfrm>
              <a:off x="1162341" y="2503125"/>
              <a:ext cx="24375" cy="23775"/>
            </a:xfrm>
            <a:custGeom>
              <a:avLst/>
              <a:gdLst/>
              <a:ahLst/>
              <a:cxnLst/>
              <a:rect l="l" t="t" r="r" b="b"/>
              <a:pathLst>
                <a:path w="975" h="951" fill="none" extrusionOk="0">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95;p47">
              <a:extLst>
                <a:ext uri="{FF2B5EF4-FFF2-40B4-BE49-F238E27FC236}">
                  <a16:creationId xmlns:a16="http://schemas.microsoft.com/office/drawing/2014/main" id="{B7C3E944-FDFC-41FF-867E-10649ACC8BC9}"/>
                </a:ext>
              </a:extLst>
            </p:cNvPr>
            <p:cNvSpPr/>
            <p:nvPr/>
          </p:nvSpPr>
          <p:spPr>
            <a:xfrm>
              <a:off x="1129466" y="2388050"/>
              <a:ext cx="60925" cy="25"/>
            </a:xfrm>
            <a:custGeom>
              <a:avLst/>
              <a:gdLst/>
              <a:ahLst/>
              <a:cxnLst/>
              <a:rect l="l" t="t" r="r" b="b"/>
              <a:pathLst>
                <a:path w="2437" h="1" fill="none" extrusionOk="0">
                  <a:moveTo>
                    <a:pt x="2436" y="0"/>
                  </a:moveTo>
                  <a:lnTo>
                    <a:pt x="1" y="0"/>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96;p47">
              <a:extLst>
                <a:ext uri="{FF2B5EF4-FFF2-40B4-BE49-F238E27FC236}">
                  <a16:creationId xmlns:a16="http://schemas.microsoft.com/office/drawing/2014/main" id="{78DB50D5-88CB-432B-B345-811BEE6E8FFF}"/>
                </a:ext>
              </a:extLst>
            </p:cNvPr>
            <p:cNvSpPr/>
            <p:nvPr/>
          </p:nvSpPr>
          <p:spPr>
            <a:xfrm>
              <a:off x="1132516" y="2456250"/>
              <a:ext cx="31075" cy="31075"/>
            </a:xfrm>
            <a:custGeom>
              <a:avLst/>
              <a:gdLst/>
              <a:ahLst/>
              <a:cxnLst/>
              <a:rect l="l" t="t" r="r" b="b"/>
              <a:pathLst>
                <a:path w="1243" h="1243" fill="none" extrusionOk="0">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323;p10">
            <a:extLst>
              <a:ext uri="{FF2B5EF4-FFF2-40B4-BE49-F238E27FC236}">
                <a16:creationId xmlns:a16="http://schemas.microsoft.com/office/drawing/2014/main" id="{41929BE2-0DD5-432B-BFB5-BF90C6A272E6}"/>
              </a:ext>
            </a:extLst>
          </p:cNvPr>
          <p:cNvSpPr txBox="1"/>
          <p:nvPr/>
        </p:nvSpPr>
        <p:spPr>
          <a:xfrm>
            <a:off x="5872621" y="1238665"/>
            <a:ext cx="1034249" cy="261570"/>
          </a:xfrm>
          <a:prstGeom prst="rect">
            <a:avLst/>
          </a:prstGeom>
          <a:noFill/>
          <a:ln>
            <a:noFill/>
          </a:ln>
        </p:spPr>
        <p:txBody>
          <a:bodyPr spcFirstLastPara="1" wrap="square" lIns="91425" tIns="45700" rIns="91425" bIns="45700" anchor="t" anchorCtr="0">
            <a:spAutoFit/>
          </a:bodyPr>
          <a:lstStyle/>
          <a:p>
            <a:pPr marR="0" lvl="1" rtl="0">
              <a:lnSpc>
                <a:spcPct val="100000"/>
              </a:lnSpc>
              <a:spcBef>
                <a:spcPts val="0"/>
              </a:spcBef>
              <a:spcAft>
                <a:spcPts val="0"/>
              </a:spcAft>
              <a:buClr>
                <a:srgbClr val="006E9B"/>
              </a:buClr>
              <a:buSzPts val="1800"/>
            </a:pPr>
            <a:r>
              <a:rPr lang="en-US" sz="1100" b="1" i="0" u="none" strike="noStrike" cap="none" spc="-50" dirty="0">
                <a:solidFill>
                  <a:srgbClr val="0A5F9E"/>
                </a:solidFill>
                <a:latin typeface="+mj-lt"/>
                <a:ea typeface="Calibri"/>
                <a:cs typeface="Calibri"/>
                <a:sym typeface="Calibri"/>
              </a:rPr>
              <a:t>Mouth model</a:t>
            </a:r>
          </a:p>
        </p:txBody>
      </p:sp>
      <p:sp>
        <p:nvSpPr>
          <p:cNvPr id="47" name="Google Shape;140;p5">
            <a:extLst>
              <a:ext uri="{FF2B5EF4-FFF2-40B4-BE49-F238E27FC236}">
                <a16:creationId xmlns:a16="http://schemas.microsoft.com/office/drawing/2014/main" id="{C7B65685-B3A1-4EF8-8253-23A59BA5E577}"/>
              </a:ext>
            </a:extLst>
          </p:cNvPr>
          <p:cNvSpPr txBox="1"/>
          <p:nvPr/>
        </p:nvSpPr>
        <p:spPr>
          <a:xfrm>
            <a:off x="7593031" y="2332024"/>
            <a:ext cx="900399" cy="2154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6E9B"/>
              </a:buClr>
              <a:buSzPts val="1800"/>
              <a:buFont typeface="Calibri"/>
              <a:buNone/>
            </a:pPr>
            <a:r>
              <a:rPr lang="en-US" sz="800" dirty="0">
                <a:solidFill>
                  <a:srgbClr val="AEAEAE"/>
                </a:solidFill>
                <a:latin typeface="Calibri" panose="020F0502020204030204" pitchFamily="34" charset="0"/>
                <a:cs typeface="Calibri" panose="020F0502020204030204" pitchFamily="34" charset="0"/>
                <a:sym typeface="Calibri"/>
              </a:rPr>
              <a:t>Tongue</a:t>
            </a:r>
            <a:endParaRPr sz="800" dirty="0">
              <a:solidFill>
                <a:srgbClr val="AEAEAE"/>
              </a:solidFill>
              <a:latin typeface="Calibri" panose="020F0502020204030204" pitchFamily="34" charset="0"/>
              <a:cs typeface="Calibri" panose="020F0502020204030204" pitchFamily="34" charset="0"/>
            </a:endParaRPr>
          </a:p>
        </p:txBody>
      </p:sp>
      <p:sp>
        <p:nvSpPr>
          <p:cNvPr id="2" name="Titel 1">
            <a:extLst>
              <a:ext uri="{FF2B5EF4-FFF2-40B4-BE49-F238E27FC236}">
                <a16:creationId xmlns:a16="http://schemas.microsoft.com/office/drawing/2014/main" id="{2B1751AF-A26C-4CBD-B554-7877C913DA8D}"/>
              </a:ext>
            </a:extLst>
          </p:cNvPr>
          <p:cNvSpPr>
            <a:spLocks noGrp="1"/>
          </p:cNvSpPr>
          <p:nvPr>
            <p:ph type="title"/>
          </p:nvPr>
        </p:nvSpPr>
        <p:spPr>
          <a:xfrm>
            <a:off x="643800" y="67138"/>
            <a:ext cx="6232488" cy="350916"/>
          </a:xfrm>
        </p:spPr>
        <p:txBody>
          <a:bodyPr/>
          <a:lstStyle/>
          <a:p>
            <a:r>
              <a:rPr lang="en-US" dirty="0"/>
              <a:t>A reusable drinking system with an innovative capsule system</a:t>
            </a:r>
          </a:p>
        </p:txBody>
      </p:sp>
      <p:sp>
        <p:nvSpPr>
          <p:cNvPr id="53" name="Google Shape;141;p24">
            <a:hlinkClick r:id="rId7"/>
            <a:extLst>
              <a:ext uri="{FF2B5EF4-FFF2-40B4-BE49-F238E27FC236}">
                <a16:creationId xmlns:a16="http://schemas.microsoft.com/office/drawing/2014/main" id="{FFE3857E-0B3C-481B-9FCA-F3CDE3FB9B74}"/>
              </a:ext>
            </a:extLst>
          </p:cNvPr>
          <p:cNvSpPr txBox="1"/>
          <p:nvPr/>
        </p:nvSpPr>
        <p:spPr>
          <a:xfrm>
            <a:off x="7817993" y="3275032"/>
            <a:ext cx="1249488" cy="24618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000" b="0" i="0" u="sng" strike="noStrike" cap="none" dirty="0">
                <a:solidFill>
                  <a:srgbClr val="0A5F9E"/>
                </a:solidFill>
                <a:latin typeface="+mj-lt"/>
                <a:ea typeface="Calibri"/>
                <a:cs typeface="Calibri"/>
                <a:sym typeface="Calibri"/>
              </a:rPr>
              <a:t>Video link (15s)</a:t>
            </a:r>
            <a:endParaRPr sz="1000" b="0" i="0" u="sng" strike="noStrike" cap="none" dirty="0">
              <a:solidFill>
                <a:srgbClr val="0A5F9E"/>
              </a:solidFill>
              <a:latin typeface="+mj-lt"/>
              <a:ea typeface="Calibri"/>
              <a:cs typeface="Calibri"/>
              <a:sym typeface="Calibri"/>
            </a:endParaRPr>
          </a:p>
        </p:txBody>
      </p:sp>
      <p:sp>
        <p:nvSpPr>
          <p:cNvPr id="21" name="Google Shape;105;p4">
            <a:extLst>
              <a:ext uri="{FF2B5EF4-FFF2-40B4-BE49-F238E27FC236}">
                <a16:creationId xmlns:a16="http://schemas.microsoft.com/office/drawing/2014/main" id="{3A213BBF-2DE1-4778-9475-8815052BABA4}"/>
              </a:ext>
            </a:extLst>
          </p:cNvPr>
          <p:cNvSpPr txBox="1"/>
          <p:nvPr/>
        </p:nvSpPr>
        <p:spPr>
          <a:xfrm>
            <a:off x="2207723" y="1074302"/>
            <a:ext cx="2552177" cy="572424"/>
          </a:xfrm>
          <a:prstGeom prst="rect">
            <a:avLst/>
          </a:prstGeom>
          <a:noFill/>
          <a:ln w="19050">
            <a:solidFill>
              <a:srgbClr val="F9C500"/>
            </a:solid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en-US" sz="1200" spc="-50" dirty="0">
                <a:solidFill>
                  <a:srgbClr val="0A5F9E"/>
                </a:solidFill>
                <a:latin typeface="Red Hat Display" panose="020B0604020202020204" charset="0"/>
                <a:cs typeface="Calibri" panose="020F0502020204030204" pitchFamily="34" charset="0"/>
                <a:sym typeface="Calibri"/>
              </a:rPr>
              <a:t>Optimized volume of soft drink sirup</a:t>
            </a:r>
          </a:p>
          <a:p>
            <a:pPr marL="0" marR="0" lvl="0" indent="0" algn="ctr" rtl="0">
              <a:lnSpc>
                <a:spcPct val="130000"/>
              </a:lnSpc>
              <a:spcBef>
                <a:spcPts val="0"/>
              </a:spcBef>
              <a:spcAft>
                <a:spcPts val="0"/>
              </a:spcAft>
              <a:buNone/>
            </a:pPr>
            <a:r>
              <a:rPr lang="en-US" sz="1200" spc="-50" dirty="0">
                <a:solidFill>
                  <a:srgbClr val="0A5F9E"/>
                </a:solidFill>
                <a:latin typeface="Red Hat Display" panose="020B0604020202020204" charset="0"/>
                <a:cs typeface="Calibri" panose="020F0502020204030204" pitchFamily="34" charset="0"/>
                <a:sym typeface="Calibri"/>
              </a:rPr>
              <a:t>– Recyclable capsule</a:t>
            </a:r>
            <a:endParaRPr lang="de-CH" sz="1200" spc="-50" dirty="0">
              <a:solidFill>
                <a:srgbClr val="0A5F9E"/>
              </a:solidFill>
              <a:latin typeface="Red Hat Display" panose="020B0604020202020204" charset="0"/>
              <a:cs typeface="Calibri" panose="020F0502020204030204" pitchFamily="34" charset="0"/>
            </a:endParaRPr>
          </a:p>
        </p:txBody>
      </p:sp>
      <p:sp>
        <p:nvSpPr>
          <p:cNvPr id="92" name="Rectangle 24">
            <a:extLst>
              <a:ext uri="{FF2B5EF4-FFF2-40B4-BE49-F238E27FC236}">
                <a16:creationId xmlns:a16="http://schemas.microsoft.com/office/drawing/2014/main" id="{5D7EAE05-21DF-48DF-9695-344B59173195}"/>
              </a:ext>
            </a:extLst>
          </p:cNvPr>
          <p:cNvSpPr/>
          <p:nvPr/>
        </p:nvSpPr>
        <p:spPr>
          <a:xfrm>
            <a:off x="1520651" y="4221949"/>
            <a:ext cx="2909250" cy="298257"/>
          </a:xfrm>
          <a:prstGeom prst="rect">
            <a:avLst/>
          </a:prstGeom>
          <a:solidFill>
            <a:srgbClr val="F8F0D8"/>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nSpc>
                <a:spcPts val="1900"/>
              </a:lnSpc>
            </a:pPr>
            <a:r>
              <a:rPr lang="en-US" sz="1100" b="1" dirty="0">
                <a:latin typeface="Red Hat Text"/>
                <a:ea typeface="Red Hat Text"/>
                <a:cs typeface="Red Hat Text"/>
                <a:sym typeface="Red Hat Text"/>
              </a:rPr>
              <a:t>–</a:t>
            </a:r>
            <a:r>
              <a:rPr lang="en-US" sz="1100" b="1" i="0" u="none" strike="noStrike" cap="none" dirty="0">
                <a:solidFill>
                  <a:schemeClr val="lt1"/>
                </a:solidFill>
                <a:latin typeface="Red Hat Text"/>
                <a:ea typeface="Red Hat Text"/>
                <a:cs typeface="Red Hat Text"/>
                <a:sym typeface="Red Hat Text"/>
              </a:rPr>
              <a:t> 40% Calories</a:t>
            </a:r>
          </a:p>
        </p:txBody>
      </p:sp>
      <p:sp>
        <p:nvSpPr>
          <p:cNvPr id="93" name="Rectangle 24">
            <a:extLst>
              <a:ext uri="{FF2B5EF4-FFF2-40B4-BE49-F238E27FC236}">
                <a16:creationId xmlns:a16="http://schemas.microsoft.com/office/drawing/2014/main" id="{76594FED-9714-4F58-9A26-8F4834FCAE08}"/>
              </a:ext>
            </a:extLst>
          </p:cNvPr>
          <p:cNvSpPr/>
          <p:nvPr/>
        </p:nvSpPr>
        <p:spPr>
          <a:xfrm>
            <a:off x="4613468" y="4221949"/>
            <a:ext cx="2909250" cy="298257"/>
          </a:xfrm>
          <a:prstGeom prst="rect">
            <a:avLst/>
          </a:prstGeom>
          <a:solidFill>
            <a:srgbClr val="FFEDE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nSpc>
                <a:spcPts val="1900"/>
              </a:lnSpc>
            </a:pPr>
            <a:r>
              <a:rPr lang="en-US" sz="1100" b="1" dirty="0">
                <a:solidFill>
                  <a:schemeClr val="lt1"/>
                </a:solidFill>
                <a:latin typeface="Red Hat Text"/>
                <a:ea typeface="Red Hat Text"/>
                <a:cs typeface="Red Hat Text"/>
                <a:sym typeface="Red Hat Text"/>
              </a:rPr>
              <a:t>Various capsule flavors</a:t>
            </a:r>
            <a:endParaRPr lang="en-US" sz="1100" b="1" i="0" u="none" strike="noStrike" cap="none" dirty="0">
              <a:solidFill>
                <a:schemeClr val="lt1"/>
              </a:solidFill>
              <a:latin typeface="Red Hat Text"/>
              <a:ea typeface="Red Hat Text"/>
              <a:cs typeface="Red Hat Text"/>
              <a:sym typeface="Red Hat Text"/>
            </a:endParaRPr>
          </a:p>
        </p:txBody>
      </p:sp>
      <p:sp>
        <p:nvSpPr>
          <p:cNvPr id="94" name="Rectangle 24">
            <a:extLst>
              <a:ext uri="{FF2B5EF4-FFF2-40B4-BE49-F238E27FC236}">
                <a16:creationId xmlns:a16="http://schemas.microsoft.com/office/drawing/2014/main" id="{A70E552A-E55D-46C8-A9EA-0033825956C8}"/>
              </a:ext>
            </a:extLst>
          </p:cNvPr>
          <p:cNvSpPr/>
          <p:nvPr/>
        </p:nvSpPr>
        <p:spPr>
          <a:xfrm>
            <a:off x="4613468" y="4621196"/>
            <a:ext cx="2909250" cy="298257"/>
          </a:xfrm>
          <a:prstGeom prst="rect">
            <a:avLst/>
          </a:prstGeom>
          <a:solidFill>
            <a:srgbClr val="BEE1F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nSpc>
                <a:spcPts val="1900"/>
              </a:lnSpc>
            </a:pPr>
            <a:r>
              <a:rPr lang="en-US" sz="1100" b="1" dirty="0">
                <a:solidFill>
                  <a:schemeClr val="lt1"/>
                </a:solidFill>
                <a:latin typeface="Red Hat Text"/>
                <a:ea typeface="Red Hat Text"/>
                <a:cs typeface="Red Hat Text"/>
                <a:sym typeface="Red Hat Text"/>
              </a:rPr>
              <a:t>– 75% CO</a:t>
            </a:r>
            <a:r>
              <a:rPr lang="en-US" sz="1100" b="1" baseline="-25000" dirty="0">
                <a:solidFill>
                  <a:schemeClr val="lt1"/>
                </a:solidFill>
                <a:latin typeface="Red Hat Text"/>
                <a:ea typeface="Red Hat Text"/>
                <a:cs typeface="Red Hat Text"/>
                <a:sym typeface="Red Hat Text"/>
              </a:rPr>
              <a:t>2</a:t>
            </a:r>
            <a:endParaRPr lang="en-US" sz="1100" b="1" i="0" u="none" strike="noStrike" cap="none" baseline="-25000" dirty="0">
              <a:solidFill>
                <a:schemeClr val="lt1"/>
              </a:solidFill>
              <a:latin typeface="Red Hat Text"/>
              <a:ea typeface="Red Hat Text"/>
              <a:cs typeface="Red Hat Text"/>
              <a:sym typeface="Red Hat Text"/>
            </a:endParaRPr>
          </a:p>
        </p:txBody>
      </p:sp>
      <p:sp>
        <p:nvSpPr>
          <p:cNvPr id="95" name="Rectangle 24">
            <a:extLst>
              <a:ext uri="{FF2B5EF4-FFF2-40B4-BE49-F238E27FC236}">
                <a16:creationId xmlns:a16="http://schemas.microsoft.com/office/drawing/2014/main" id="{DEA7DAA0-0BB0-4877-8D23-1CECD8DD3B64}"/>
              </a:ext>
            </a:extLst>
          </p:cNvPr>
          <p:cNvSpPr/>
          <p:nvPr/>
        </p:nvSpPr>
        <p:spPr>
          <a:xfrm>
            <a:off x="1520651" y="4620906"/>
            <a:ext cx="2909250" cy="298454"/>
          </a:xfrm>
          <a:prstGeom prst="rect">
            <a:avLst/>
          </a:prstGeom>
          <a:solidFill>
            <a:srgbClr val="FFEEBB"/>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nSpc>
                <a:spcPts val="1900"/>
              </a:lnSpc>
            </a:pPr>
            <a:r>
              <a:rPr lang="en-US" sz="1100" b="1">
                <a:solidFill>
                  <a:schemeClr val="lt1"/>
                </a:solidFill>
                <a:latin typeface="Red Hat Text"/>
                <a:ea typeface="Red Hat Text"/>
                <a:cs typeface="Red Hat Text"/>
                <a:sym typeface="Red Hat Text"/>
              </a:rPr>
              <a:t>0% Artificial sweeteners</a:t>
            </a:r>
            <a:endParaRPr lang="en-US" sz="1100" b="1" i="0" u="none" strike="noStrike" cap="none">
              <a:solidFill>
                <a:schemeClr val="lt1"/>
              </a:solidFill>
              <a:latin typeface="Red Hat Text"/>
              <a:ea typeface="Red Hat Text"/>
              <a:cs typeface="Red Hat Text"/>
              <a:sym typeface="Red Hat Text"/>
            </a:endParaRPr>
          </a:p>
        </p:txBody>
      </p:sp>
      <p:sp>
        <p:nvSpPr>
          <p:cNvPr id="97" name="Google Shape;323;p10">
            <a:extLst>
              <a:ext uri="{FF2B5EF4-FFF2-40B4-BE49-F238E27FC236}">
                <a16:creationId xmlns:a16="http://schemas.microsoft.com/office/drawing/2014/main" id="{0C74C39C-6886-4CB7-B628-ABFD1E11EA3D}"/>
              </a:ext>
            </a:extLst>
          </p:cNvPr>
          <p:cNvSpPr txBox="1"/>
          <p:nvPr/>
        </p:nvSpPr>
        <p:spPr>
          <a:xfrm>
            <a:off x="512895" y="3642488"/>
            <a:ext cx="1034249" cy="261570"/>
          </a:xfrm>
          <a:prstGeom prst="rect">
            <a:avLst/>
          </a:prstGeom>
          <a:noFill/>
          <a:ln>
            <a:noFill/>
          </a:ln>
        </p:spPr>
        <p:txBody>
          <a:bodyPr spcFirstLastPara="1" wrap="square" lIns="91425" tIns="45700" rIns="91425" bIns="45700" anchor="t" anchorCtr="0">
            <a:spAutoFit/>
          </a:bodyPr>
          <a:lstStyle/>
          <a:p>
            <a:pPr marR="0" lvl="1" rtl="0">
              <a:lnSpc>
                <a:spcPct val="100000"/>
              </a:lnSpc>
              <a:spcBef>
                <a:spcPts val="0"/>
              </a:spcBef>
              <a:spcAft>
                <a:spcPts val="0"/>
              </a:spcAft>
              <a:buClr>
                <a:srgbClr val="006E9B"/>
              </a:buClr>
              <a:buSzPts val="1800"/>
            </a:pPr>
            <a:r>
              <a:rPr lang="en-US" sz="1100" b="1" i="0" u="none" strike="noStrike" cap="none" spc="-50" dirty="0">
                <a:solidFill>
                  <a:srgbClr val="0A5F9E"/>
                </a:solidFill>
                <a:latin typeface="+mj-lt"/>
                <a:ea typeface="Calibri"/>
                <a:cs typeface="Calibri"/>
                <a:sym typeface="Calibri"/>
              </a:rPr>
              <a:t>potiio bottle</a:t>
            </a:r>
          </a:p>
        </p:txBody>
      </p:sp>
      <p:pic>
        <p:nvPicPr>
          <p:cNvPr id="43" name="2021_10_14_15s_slow_motion_tongue_video">
            <a:hlinkClick r:id="" action="ppaction://media"/>
            <a:extLst>
              <a:ext uri="{FF2B5EF4-FFF2-40B4-BE49-F238E27FC236}">
                <a16:creationId xmlns:a16="http://schemas.microsoft.com/office/drawing/2014/main" id="{3E887352-6CC8-472A-B011-A79DBE11BDC7}"/>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905286" y="1520671"/>
            <a:ext cx="3096171" cy="1773686"/>
          </a:xfrm>
          <a:prstGeom prst="rect">
            <a:avLst/>
          </a:prstGeom>
        </p:spPr>
      </p:pic>
      <p:grpSp>
        <p:nvGrpSpPr>
          <p:cNvPr id="66" name="Google Shape;102;p4">
            <a:extLst>
              <a:ext uri="{FF2B5EF4-FFF2-40B4-BE49-F238E27FC236}">
                <a16:creationId xmlns:a16="http://schemas.microsoft.com/office/drawing/2014/main" id="{1794B431-79B8-4F24-82E9-353DC55BA0C6}"/>
              </a:ext>
            </a:extLst>
          </p:cNvPr>
          <p:cNvGrpSpPr/>
          <p:nvPr/>
        </p:nvGrpSpPr>
        <p:grpSpPr>
          <a:xfrm>
            <a:off x="4759901" y="1360514"/>
            <a:ext cx="1024615" cy="1137404"/>
            <a:chOff x="4887177" y="-1559166"/>
            <a:chExt cx="1709948" cy="1656504"/>
          </a:xfrm>
        </p:grpSpPr>
        <p:sp>
          <p:nvSpPr>
            <p:cNvPr id="72" name="Google Shape;103;p4">
              <a:extLst>
                <a:ext uri="{FF2B5EF4-FFF2-40B4-BE49-F238E27FC236}">
                  <a16:creationId xmlns:a16="http://schemas.microsoft.com/office/drawing/2014/main" id="{0B538E0A-F85B-4ADC-A985-689301C9D87A}"/>
                </a:ext>
              </a:extLst>
            </p:cNvPr>
            <p:cNvSpPr/>
            <p:nvPr/>
          </p:nvSpPr>
          <p:spPr>
            <a:xfrm>
              <a:off x="6229475" y="-270312"/>
              <a:ext cx="367650" cy="367650"/>
            </a:xfrm>
            <a:prstGeom prst="ellipse">
              <a:avLst/>
            </a:prstGeom>
            <a:noFill/>
            <a:ln w="19050" cap="flat" cmpd="sng">
              <a:solidFill>
                <a:srgbClr val="F9C500"/>
              </a:solidFill>
              <a:prstDash val="sys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a:cs typeface="Calibri" panose="020F0502020204030204" pitchFamily="34" charset="0"/>
                <a:sym typeface="Calibri"/>
              </a:endParaRPr>
            </a:p>
          </p:txBody>
        </p:sp>
        <p:cxnSp>
          <p:nvCxnSpPr>
            <p:cNvPr id="82" name="Google Shape;104;p4">
              <a:extLst>
                <a:ext uri="{FF2B5EF4-FFF2-40B4-BE49-F238E27FC236}">
                  <a16:creationId xmlns:a16="http://schemas.microsoft.com/office/drawing/2014/main" id="{B6B6138E-968B-4B84-B225-6BDE48D3BCC1}"/>
                </a:ext>
              </a:extLst>
            </p:cNvPr>
            <p:cNvCxnSpPr>
              <a:cxnSpLocks/>
              <a:stCxn id="72" idx="1"/>
              <a:endCxn id="21" idx="3"/>
            </p:cNvCxnSpPr>
            <p:nvPr/>
          </p:nvCxnSpPr>
          <p:spPr>
            <a:xfrm flipH="1" flipV="1">
              <a:off x="4887177" y="-1559166"/>
              <a:ext cx="1396139" cy="1342695"/>
            </a:xfrm>
            <a:prstGeom prst="straightConnector1">
              <a:avLst/>
            </a:prstGeom>
            <a:noFill/>
            <a:ln w="19050" cap="flat" cmpd="sng">
              <a:solidFill>
                <a:srgbClr val="F9C500"/>
              </a:solidFill>
              <a:prstDash val="sysDash"/>
              <a:miter lim="800000"/>
              <a:headEnd type="none" w="sm" len="sm"/>
              <a:tailEnd type="none" w="sm" len="sm"/>
            </a:ln>
          </p:spPr>
        </p:cxnSp>
      </p:grpSp>
      <p:grpSp>
        <p:nvGrpSpPr>
          <p:cNvPr id="83" name="Google Shape;102;p4">
            <a:extLst>
              <a:ext uri="{FF2B5EF4-FFF2-40B4-BE49-F238E27FC236}">
                <a16:creationId xmlns:a16="http://schemas.microsoft.com/office/drawing/2014/main" id="{A03178B3-B658-4C9A-A5ED-50A87797A998}"/>
              </a:ext>
            </a:extLst>
          </p:cNvPr>
          <p:cNvGrpSpPr/>
          <p:nvPr/>
        </p:nvGrpSpPr>
        <p:grpSpPr>
          <a:xfrm>
            <a:off x="4667081" y="2460441"/>
            <a:ext cx="812178" cy="492624"/>
            <a:chOff x="372010" y="39331"/>
            <a:chExt cx="1355417" cy="717490"/>
          </a:xfrm>
        </p:grpSpPr>
        <p:sp>
          <p:nvSpPr>
            <p:cNvPr id="84" name="Google Shape;103;p4">
              <a:extLst>
                <a:ext uri="{FF2B5EF4-FFF2-40B4-BE49-F238E27FC236}">
                  <a16:creationId xmlns:a16="http://schemas.microsoft.com/office/drawing/2014/main" id="{71238D33-576E-4E9D-B729-AA0C3DF07D69}"/>
                </a:ext>
              </a:extLst>
            </p:cNvPr>
            <p:cNvSpPr/>
            <p:nvPr/>
          </p:nvSpPr>
          <p:spPr>
            <a:xfrm>
              <a:off x="1349185" y="389171"/>
              <a:ext cx="378242" cy="367650"/>
            </a:xfrm>
            <a:prstGeom prst="ellipse">
              <a:avLst/>
            </a:prstGeom>
            <a:noFill/>
            <a:ln w="19050" cap="flat" cmpd="sng">
              <a:solidFill>
                <a:srgbClr val="F9C500"/>
              </a:solidFill>
              <a:prstDash val="sys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a:cs typeface="Calibri" panose="020F0502020204030204" pitchFamily="34" charset="0"/>
                <a:sym typeface="Calibri"/>
              </a:endParaRPr>
            </a:p>
          </p:txBody>
        </p:sp>
        <p:cxnSp>
          <p:nvCxnSpPr>
            <p:cNvPr id="85" name="Google Shape;104;p4">
              <a:extLst>
                <a:ext uri="{FF2B5EF4-FFF2-40B4-BE49-F238E27FC236}">
                  <a16:creationId xmlns:a16="http://schemas.microsoft.com/office/drawing/2014/main" id="{C9BD14EC-71AE-48CB-83CC-03B0777707F7}"/>
                </a:ext>
              </a:extLst>
            </p:cNvPr>
            <p:cNvCxnSpPr>
              <a:cxnSpLocks/>
              <a:stCxn id="84" idx="1"/>
              <a:endCxn id="22" idx="3"/>
            </p:cNvCxnSpPr>
            <p:nvPr/>
          </p:nvCxnSpPr>
          <p:spPr>
            <a:xfrm flipH="1" flipV="1">
              <a:off x="372010" y="39331"/>
              <a:ext cx="1032568" cy="403681"/>
            </a:xfrm>
            <a:prstGeom prst="straightConnector1">
              <a:avLst/>
            </a:prstGeom>
            <a:noFill/>
            <a:ln w="19050" cap="flat" cmpd="sng">
              <a:solidFill>
                <a:srgbClr val="F9C500"/>
              </a:solidFill>
              <a:prstDash val="sysDash"/>
              <a:miter lim="800000"/>
              <a:headEnd type="none" w="sm" len="sm"/>
              <a:tailEnd type="none" w="sm" len="sm"/>
            </a:ln>
          </p:spPr>
        </p:cxnSp>
      </p:grpSp>
    </p:spTree>
    <p:extLst>
      <p:ext uri="{BB962C8B-B14F-4D97-AF65-F5344CB8AC3E}">
        <p14:creationId xmlns:p14="http://schemas.microsoft.com/office/powerpoint/2010/main" val="805314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00"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3"/>
                                        </p:tgtEl>
                                      </p:cBhvr>
                                    </p:cmd>
                                  </p:childTnLst>
                                </p:cTn>
                              </p:par>
                            </p:childTnLst>
                          </p:cTn>
                        </p:par>
                      </p:childTnLst>
                    </p:cTn>
                  </p:par>
                </p:childTnLst>
              </p:cTn>
              <p:nextCondLst>
                <p:cond evt="onClick" delay="0">
                  <p:tgtEl>
                    <p:spTgt spid="43"/>
                  </p:tgtEl>
                </p:cond>
              </p:nextCondLst>
            </p:seq>
            <p:video>
              <p:cMediaNode vol="80000">
                <p:cTn id="12" fill="hold" display="0">
                  <p:stCondLst>
                    <p:cond delay="indefinite"/>
                  </p:stCondLst>
                </p:cTn>
                <p:tgtEl>
                  <p:spTgt spid="4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272;p7">
            <a:extLst>
              <a:ext uri="{FF2B5EF4-FFF2-40B4-BE49-F238E27FC236}">
                <a16:creationId xmlns:a16="http://schemas.microsoft.com/office/drawing/2014/main" id="{D824CCD4-1841-4D3A-896D-A9432D0828C4}"/>
              </a:ext>
            </a:extLst>
          </p:cNvPr>
          <p:cNvPicPr preferRelativeResize="0"/>
          <p:nvPr/>
        </p:nvPicPr>
        <p:blipFill rotWithShape="1">
          <a:blip r:embed="rId2">
            <a:alphaModFix/>
          </a:blip>
          <a:srcRect l="8031"/>
          <a:stretch/>
        </p:blipFill>
        <p:spPr>
          <a:xfrm>
            <a:off x="3327227" y="1653274"/>
            <a:ext cx="3094610" cy="1836951"/>
          </a:xfrm>
          <a:prstGeom prst="rect">
            <a:avLst/>
          </a:prstGeom>
          <a:noFill/>
          <a:ln>
            <a:noFill/>
          </a:ln>
        </p:spPr>
      </p:pic>
      <p:sp>
        <p:nvSpPr>
          <p:cNvPr id="3" name="Google Shape;140;p5">
            <a:extLst>
              <a:ext uri="{FF2B5EF4-FFF2-40B4-BE49-F238E27FC236}">
                <a16:creationId xmlns:a16="http://schemas.microsoft.com/office/drawing/2014/main" id="{050C81C2-5C30-4B41-8FCA-C4D2C5313D0B}"/>
              </a:ext>
            </a:extLst>
          </p:cNvPr>
          <p:cNvSpPr txBox="1"/>
          <p:nvPr/>
        </p:nvSpPr>
        <p:spPr>
          <a:xfrm>
            <a:off x="4968890" y="2477722"/>
            <a:ext cx="900399" cy="2154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6E9B"/>
              </a:buClr>
              <a:buSzPts val="1800"/>
              <a:buFont typeface="Calibri"/>
              <a:buNone/>
            </a:pPr>
            <a:r>
              <a:rPr lang="en-US" sz="800" dirty="0">
                <a:solidFill>
                  <a:srgbClr val="AEAEAE"/>
                </a:solidFill>
                <a:latin typeface="Calibri" panose="020F0502020204030204" pitchFamily="34" charset="0"/>
                <a:cs typeface="Calibri" panose="020F0502020204030204" pitchFamily="34" charset="0"/>
                <a:sym typeface="Calibri"/>
              </a:rPr>
              <a:t>Tongue</a:t>
            </a:r>
            <a:endParaRPr sz="800" dirty="0">
              <a:solidFill>
                <a:srgbClr val="AEAEAE"/>
              </a:solidFill>
              <a:latin typeface="Calibri" panose="020F0502020204030204" pitchFamily="34" charset="0"/>
              <a:cs typeface="Calibri" panose="020F0502020204030204" pitchFamily="34" charset="0"/>
            </a:endParaRPr>
          </a:p>
        </p:txBody>
      </p:sp>
      <p:sp>
        <p:nvSpPr>
          <p:cNvPr id="4" name="Google Shape;323;p10">
            <a:extLst>
              <a:ext uri="{FF2B5EF4-FFF2-40B4-BE49-F238E27FC236}">
                <a16:creationId xmlns:a16="http://schemas.microsoft.com/office/drawing/2014/main" id="{EEE141FE-E050-4AE3-9630-9728C84B8F13}"/>
              </a:ext>
            </a:extLst>
          </p:cNvPr>
          <p:cNvSpPr txBox="1"/>
          <p:nvPr/>
        </p:nvSpPr>
        <p:spPr>
          <a:xfrm>
            <a:off x="3455458" y="2161138"/>
            <a:ext cx="846321" cy="215403"/>
          </a:xfrm>
          <a:prstGeom prst="rect">
            <a:avLst/>
          </a:prstGeom>
          <a:noFill/>
          <a:ln>
            <a:noFill/>
          </a:ln>
        </p:spPr>
        <p:txBody>
          <a:bodyPr spcFirstLastPara="1" wrap="square" lIns="91425" tIns="45700" rIns="91425" bIns="45700" anchor="t" anchorCtr="0">
            <a:spAutoFit/>
          </a:bodyPr>
          <a:lstStyle/>
          <a:p>
            <a:pPr lvl="1">
              <a:buClr>
                <a:srgbClr val="006E9B"/>
              </a:buClr>
              <a:buSzPts val="1800"/>
            </a:pPr>
            <a:r>
              <a:rPr lang="en-US" sz="800" b="0" i="0" u="none" strike="noStrike" cap="none" spc="-50" dirty="0">
                <a:solidFill>
                  <a:srgbClr val="AEAEAE"/>
                </a:solidFill>
                <a:latin typeface="+mj-lt"/>
                <a:ea typeface="Calibri"/>
                <a:cs typeface="Calibri"/>
                <a:sym typeface="Calibri"/>
              </a:rPr>
              <a:t>Pure water</a:t>
            </a:r>
          </a:p>
        </p:txBody>
      </p:sp>
      <p:sp>
        <p:nvSpPr>
          <p:cNvPr id="5" name="Google Shape;323;p10">
            <a:extLst>
              <a:ext uri="{FF2B5EF4-FFF2-40B4-BE49-F238E27FC236}">
                <a16:creationId xmlns:a16="http://schemas.microsoft.com/office/drawing/2014/main" id="{590681B6-5A2C-4FDC-9CD2-3904BB6E8CDC}"/>
              </a:ext>
            </a:extLst>
          </p:cNvPr>
          <p:cNvSpPr txBox="1"/>
          <p:nvPr/>
        </p:nvSpPr>
        <p:spPr>
          <a:xfrm rot="20596887">
            <a:off x="4215439" y="2281818"/>
            <a:ext cx="846321" cy="215403"/>
          </a:xfrm>
          <a:prstGeom prst="rect">
            <a:avLst/>
          </a:prstGeom>
          <a:noFill/>
          <a:ln>
            <a:noFill/>
          </a:ln>
        </p:spPr>
        <p:txBody>
          <a:bodyPr spcFirstLastPara="1" wrap="square" lIns="91425" tIns="45700" rIns="91425" bIns="45700" anchor="t" anchorCtr="0">
            <a:spAutoFit/>
          </a:bodyPr>
          <a:lstStyle/>
          <a:p>
            <a:pPr lvl="1">
              <a:buClr>
                <a:srgbClr val="006E9B"/>
              </a:buClr>
              <a:buSzPts val="1800"/>
            </a:pPr>
            <a:r>
              <a:rPr lang="en-US" sz="800" b="0" i="0" u="none" strike="noStrike" cap="none" spc="-50" dirty="0">
                <a:solidFill>
                  <a:srgbClr val="AEAEAE"/>
                </a:solidFill>
                <a:latin typeface="+mj-lt"/>
                <a:ea typeface="Calibri"/>
                <a:cs typeface="Calibri"/>
                <a:sym typeface="Calibri"/>
              </a:rPr>
              <a:t>Soft drink sirup</a:t>
            </a:r>
          </a:p>
        </p:txBody>
      </p:sp>
      <p:sp>
        <p:nvSpPr>
          <p:cNvPr id="6" name="Google Shape;113;p4">
            <a:extLst>
              <a:ext uri="{FF2B5EF4-FFF2-40B4-BE49-F238E27FC236}">
                <a16:creationId xmlns:a16="http://schemas.microsoft.com/office/drawing/2014/main" id="{E2C5F9F3-9EA2-4F1D-B5C4-B02AEA95A2C8}"/>
              </a:ext>
            </a:extLst>
          </p:cNvPr>
          <p:cNvSpPr txBox="1"/>
          <p:nvPr/>
        </p:nvSpPr>
        <p:spPr>
          <a:xfrm>
            <a:off x="5124105" y="3637422"/>
            <a:ext cx="1094273" cy="261570"/>
          </a:xfrm>
          <a:prstGeom prst="rect">
            <a:avLst/>
          </a:prstGeom>
          <a:noFill/>
          <a:ln w="19050" cap="flat" cmpd="sng">
            <a:solidFill>
              <a:srgbClr val="006E9B"/>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100" dirty="0">
              <a:solidFill>
                <a:srgbClr val="006E9B"/>
              </a:solidFill>
              <a:latin typeface="Calibri" panose="020F0502020204030204" pitchFamily="34" charset="0"/>
              <a:cs typeface="Calibri" panose="020F0502020204030204" pitchFamily="34" charset="0"/>
            </a:endParaRPr>
          </a:p>
        </p:txBody>
      </p:sp>
      <p:sp>
        <p:nvSpPr>
          <p:cNvPr id="7" name="Google Shape;141;p24">
            <a:hlinkClick r:id="rId3"/>
            <a:extLst>
              <a:ext uri="{FF2B5EF4-FFF2-40B4-BE49-F238E27FC236}">
                <a16:creationId xmlns:a16="http://schemas.microsoft.com/office/drawing/2014/main" id="{08520132-2FAC-40A9-9AA5-E2281F999476}"/>
              </a:ext>
            </a:extLst>
          </p:cNvPr>
          <p:cNvSpPr txBox="1"/>
          <p:nvPr/>
        </p:nvSpPr>
        <p:spPr>
          <a:xfrm>
            <a:off x="4968890" y="3632376"/>
            <a:ext cx="1249488" cy="24618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000" b="0" i="0" u="sng" strike="noStrike" cap="none" dirty="0">
                <a:solidFill>
                  <a:srgbClr val="0A5F9E"/>
                </a:solidFill>
                <a:latin typeface="+mj-lt"/>
                <a:ea typeface="Calibri"/>
                <a:cs typeface="Calibri"/>
                <a:sym typeface="Calibri"/>
              </a:rPr>
              <a:t>Video link (15s)</a:t>
            </a:r>
            <a:endParaRPr sz="1000" b="0" i="0" u="sng" strike="noStrike" cap="none" dirty="0">
              <a:solidFill>
                <a:srgbClr val="0A5F9E"/>
              </a:solidFill>
              <a:latin typeface="+mj-lt"/>
              <a:ea typeface="Calibri"/>
              <a:cs typeface="Calibri"/>
              <a:sym typeface="Calibri"/>
            </a:endParaRPr>
          </a:p>
        </p:txBody>
      </p:sp>
    </p:spTree>
    <p:extLst>
      <p:ext uri="{BB962C8B-B14F-4D97-AF65-F5344CB8AC3E}">
        <p14:creationId xmlns:p14="http://schemas.microsoft.com/office/powerpoint/2010/main" val="2527055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BEE1F1">
            <a:alpha val="30000"/>
          </a:srgbClr>
        </a:solidFill>
        <a:effectLst/>
      </p:bgPr>
    </p:bg>
    <p:spTree>
      <p:nvGrpSpPr>
        <p:cNvPr id="1" name="Shape 66"/>
        <p:cNvGrpSpPr/>
        <p:nvPr/>
      </p:nvGrpSpPr>
      <p:grpSpPr>
        <a:xfrm>
          <a:off x="0" y="0"/>
          <a:ext cx="0" cy="0"/>
          <a:chOff x="0" y="0"/>
          <a:chExt cx="0" cy="0"/>
        </a:xfrm>
      </p:grpSpPr>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34" name="Block Arc 11">
            <a:extLst>
              <a:ext uri="{FF2B5EF4-FFF2-40B4-BE49-F238E27FC236}">
                <a16:creationId xmlns:a16="http://schemas.microsoft.com/office/drawing/2014/main" id="{05941823-5A1A-46D8-9C9E-481BA2058CFB}"/>
              </a:ext>
            </a:extLst>
          </p:cNvPr>
          <p:cNvSpPr/>
          <p:nvPr/>
        </p:nvSpPr>
        <p:spPr>
          <a:xfrm>
            <a:off x="271919" y="112712"/>
            <a:ext cx="205599" cy="294365"/>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rgbClr val="2899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graphicFrame>
        <p:nvGraphicFramePr>
          <p:cNvPr id="8" name="Tabelle 7">
            <a:extLst>
              <a:ext uri="{FF2B5EF4-FFF2-40B4-BE49-F238E27FC236}">
                <a16:creationId xmlns:a16="http://schemas.microsoft.com/office/drawing/2014/main" id="{792960D7-1F5B-40D7-81BF-68BA8DF14673}"/>
              </a:ext>
            </a:extLst>
          </p:cNvPr>
          <p:cNvGraphicFramePr>
            <a:graphicFrameLocks noGrp="1"/>
          </p:cNvGraphicFramePr>
          <p:nvPr>
            <p:extLst>
              <p:ext uri="{D42A27DB-BD31-4B8C-83A1-F6EECF244321}">
                <p14:modId xmlns:p14="http://schemas.microsoft.com/office/powerpoint/2010/main" val="1178296682"/>
              </p:ext>
            </p:extLst>
          </p:nvPr>
        </p:nvGraphicFramePr>
        <p:xfrm>
          <a:off x="156308" y="407077"/>
          <a:ext cx="8987691" cy="4452697"/>
        </p:xfrm>
        <a:graphic>
          <a:graphicData uri="http://schemas.openxmlformats.org/drawingml/2006/table">
            <a:tbl>
              <a:tblPr/>
              <a:tblGrid>
                <a:gridCol w="740745">
                  <a:extLst>
                    <a:ext uri="{9D8B030D-6E8A-4147-A177-3AD203B41FA5}">
                      <a16:colId xmlns:a16="http://schemas.microsoft.com/office/drawing/2014/main" val="3277322977"/>
                    </a:ext>
                  </a:extLst>
                </a:gridCol>
                <a:gridCol w="86421">
                  <a:extLst>
                    <a:ext uri="{9D8B030D-6E8A-4147-A177-3AD203B41FA5}">
                      <a16:colId xmlns:a16="http://schemas.microsoft.com/office/drawing/2014/main" val="1779091114"/>
                    </a:ext>
                  </a:extLst>
                </a:gridCol>
                <a:gridCol w="86421">
                  <a:extLst>
                    <a:ext uri="{9D8B030D-6E8A-4147-A177-3AD203B41FA5}">
                      <a16:colId xmlns:a16="http://schemas.microsoft.com/office/drawing/2014/main" val="3328883619"/>
                    </a:ext>
                  </a:extLst>
                </a:gridCol>
                <a:gridCol w="2358035">
                  <a:extLst>
                    <a:ext uri="{9D8B030D-6E8A-4147-A177-3AD203B41FA5}">
                      <a16:colId xmlns:a16="http://schemas.microsoft.com/office/drawing/2014/main" val="3552697330"/>
                    </a:ext>
                  </a:extLst>
                </a:gridCol>
                <a:gridCol w="888892">
                  <a:extLst>
                    <a:ext uri="{9D8B030D-6E8A-4147-A177-3AD203B41FA5}">
                      <a16:colId xmlns:a16="http://schemas.microsoft.com/office/drawing/2014/main" val="1174395878"/>
                    </a:ext>
                  </a:extLst>
                </a:gridCol>
                <a:gridCol w="888892">
                  <a:extLst>
                    <a:ext uri="{9D8B030D-6E8A-4147-A177-3AD203B41FA5}">
                      <a16:colId xmlns:a16="http://schemas.microsoft.com/office/drawing/2014/main" val="3142239243"/>
                    </a:ext>
                  </a:extLst>
                </a:gridCol>
                <a:gridCol w="888892">
                  <a:extLst>
                    <a:ext uri="{9D8B030D-6E8A-4147-A177-3AD203B41FA5}">
                      <a16:colId xmlns:a16="http://schemas.microsoft.com/office/drawing/2014/main" val="3658380464"/>
                    </a:ext>
                  </a:extLst>
                </a:gridCol>
                <a:gridCol w="888892">
                  <a:extLst>
                    <a:ext uri="{9D8B030D-6E8A-4147-A177-3AD203B41FA5}">
                      <a16:colId xmlns:a16="http://schemas.microsoft.com/office/drawing/2014/main" val="888251601"/>
                    </a:ext>
                  </a:extLst>
                </a:gridCol>
                <a:gridCol w="888892">
                  <a:extLst>
                    <a:ext uri="{9D8B030D-6E8A-4147-A177-3AD203B41FA5}">
                      <a16:colId xmlns:a16="http://schemas.microsoft.com/office/drawing/2014/main" val="3161417411"/>
                    </a:ext>
                  </a:extLst>
                </a:gridCol>
                <a:gridCol w="888892">
                  <a:extLst>
                    <a:ext uri="{9D8B030D-6E8A-4147-A177-3AD203B41FA5}">
                      <a16:colId xmlns:a16="http://schemas.microsoft.com/office/drawing/2014/main" val="926988187"/>
                    </a:ext>
                  </a:extLst>
                </a:gridCol>
                <a:gridCol w="382717">
                  <a:extLst>
                    <a:ext uri="{9D8B030D-6E8A-4147-A177-3AD203B41FA5}">
                      <a16:colId xmlns:a16="http://schemas.microsoft.com/office/drawing/2014/main" val="3537134050"/>
                    </a:ext>
                  </a:extLst>
                </a:gridCol>
              </a:tblGrid>
              <a:tr h="207145">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a:noFill/>
                    </a:lnR>
                    <a:lnT w="12700" cap="flat" cmpd="sng" algn="ctr">
                      <a:solidFill>
                        <a:srgbClr val="F2F2F2"/>
                      </a:solidFill>
                      <a:prstDash val="solid"/>
                      <a:round/>
                      <a:headEnd type="none" w="med" len="med"/>
                      <a:tailEnd type="none" w="med" len="med"/>
                    </a:lnT>
                    <a:lnB>
                      <a:noFill/>
                    </a:lnB>
                  </a:tcPr>
                </a:tc>
                <a:tc>
                  <a:txBody>
                    <a:bodyPr/>
                    <a:lstStyle/>
                    <a:p>
                      <a:pPr algn="l" fontAlgn="b"/>
                      <a:r>
                        <a:rPr lang="de-CH" sz="1200" b="0" i="0" u="none" strike="noStrike">
                          <a:solidFill>
                            <a:srgbClr val="000000"/>
                          </a:solidFill>
                          <a:effectLst/>
                          <a:latin typeface="Calibri" panose="020F0502020204030204" pitchFamily="34" charset="0"/>
                        </a:rPr>
                        <a:t> </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ctr" fontAlgn="b"/>
                      <a:r>
                        <a:rPr lang="de-CH" sz="1400" b="1" i="0" u="none" strike="noStrike">
                          <a:solidFill>
                            <a:srgbClr val="000000"/>
                          </a:solidFill>
                          <a:effectLst/>
                          <a:latin typeface="Calibri" panose="020F0502020204030204" pitchFamily="34" charset="0"/>
                        </a:rPr>
                        <a:t> </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r>
                        <a:rPr lang="de-CH" sz="1400" b="1" i="0" u="none" strike="noStrike">
                          <a:solidFill>
                            <a:srgbClr val="000000"/>
                          </a:solidFill>
                          <a:effectLst/>
                          <a:latin typeface="Calibri" panose="020F0502020204030204" pitchFamily="34" charset="0"/>
                        </a:rPr>
                        <a:t> </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r>
                        <a:rPr lang="de-CH" sz="1400" b="1" i="0" u="none" strike="noStrike">
                          <a:solidFill>
                            <a:srgbClr val="000000"/>
                          </a:solidFill>
                          <a:effectLst/>
                          <a:latin typeface="Calibri" panose="020F0502020204030204" pitchFamily="34" charset="0"/>
                        </a:rPr>
                        <a:t> </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r>
                        <a:rPr lang="de-CH" sz="1400" b="1" i="0" u="none" strike="noStrike">
                          <a:solidFill>
                            <a:srgbClr val="000000"/>
                          </a:solidFill>
                          <a:effectLst/>
                          <a:latin typeface="Calibri" panose="020F0502020204030204" pitchFamily="34" charset="0"/>
                        </a:rPr>
                        <a:t> </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r>
                        <a:rPr lang="de-CH" sz="1400" b="1" i="0" u="none" strike="noStrike">
                          <a:solidFill>
                            <a:srgbClr val="000000"/>
                          </a:solidFill>
                          <a:effectLst/>
                          <a:latin typeface="Calibri" panose="020F0502020204030204" pitchFamily="34" charset="0"/>
                        </a:rPr>
                        <a:t> </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r>
                        <a:rPr lang="de-CH" sz="1050" b="0" i="0" u="none" strike="noStrike">
                          <a:solidFill>
                            <a:srgbClr val="000000"/>
                          </a:solidFill>
                          <a:effectLst/>
                          <a:latin typeface="Calibri" panose="020F0502020204030204" pitchFamily="34" charset="0"/>
                        </a:rPr>
                        <a:t> </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a:noFill/>
                    </a:lnB>
                  </a:tcPr>
                </a:tc>
                <a:extLst>
                  <a:ext uri="{0D108BD9-81ED-4DB2-BD59-A6C34878D82A}">
                    <a16:rowId xmlns:a16="http://schemas.microsoft.com/office/drawing/2014/main" val="1863003405"/>
                  </a:ext>
                </a:extLst>
              </a:tr>
              <a:tr h="186432">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a:noFill/>
                    </a:lnR>
                    <a:lnT>
                      <a:noFill/>
                    </a:lnT>
                    <a:lnB>
                      <a:noFill/>
                    </a:lnB>
                  </a:tcPr>
                </a:tc>
                <a:tc>
                  <a:txBody>
                    <a:bodyPr/>
                    <a:lstStyle/>
                    <a:p>
                      <a:pPr algn="l" fontAlgn="b"/>
                      <a:endParaRPr lang="de-CH" sz="1200" b="1"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1" i="0" u="none" strike="noStrike">
                          <a:solidFill>
                            <a:srgbClr val="000000"/>
                          </a:solidFill>
                          <a:effectLst/>
                          <a:latin typeface="Calibri" panose="020F0502020204030204" pitchFamily="34" charset="0"/>
                        </a:rPr>
                        <a:t>CHF Swiss Francs</a:t>
                      </a:r>
                    </a:p>
                  </a:txBody>
                  <a:tcPr marL="5401" marR="5401" marT="5401" marB="0" anchor="b">
                    <a:lnL>
                      <a:noFill/>
                    </a:lnL>
                    <a:lnR w="1905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de-CH" sz="1100" b="1" i="0" u="none" strike="noStrike">
                          <a:solidFill>
                            <a:srgbClr val="000000"/>
                          </a:solidFill>
                          <a:effectLst/>
                          <a:latin typeface="Calibri" panose="020F0502020204030204" pitchFamily="34" charset="0"/>
                        </a:rPr>
                        <a:t>2021</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de-CH" sz="1100" b="1" i="0" u="none" strike="noStrike">
                          <a:solidFill>
                            <a:srgbClr val="000000"/>
                          </a:solidFill>
                          <a:effectLst/>
                          <a:latin typeface="Calibri" panose="020F0502020204030204" pitchFamily="34" charset="0"/>
                        </a:rPr>
                        <a:t>2022</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de-CH" sz="1100" b="1" i="0" u="none" strike="noStrike">
                          <a:solidFill>
                            <a:srgbClr val="000000"/>
                          </a:solidFill>
                          <a:effectLst/>
                          <a:latin typeface="Calibri" panose="020F0502020204030204" pitchFamily="34" charset="0"/>
                        </a:rPr>
                        <a:t>2023</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de-CH" sz="1100" b="1" i="0" u="none" strike="noStrike">
                          <a:solidFill>
                            <a:srgbClr val="000000"/>
                          </a:solidFill>
                          <a:effectLst/>
                          <a:latin typeface="Calibri" panose="020F0502020204030204" pitchFamily="34" charset="0"/>
                        </a:rPr>
                        <a:t>2024</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de-CH" sz="1100" b="1" i="0" u="none" strike="noStrike">
                          <a:solidFill>
                            <a:srgbClr val="000000"/>
                          </a:solidFill>
                          <a:effectLst/>
                          <a:latin typeface="Calibri" panose="020F0502020204030204" pitchFamily="34" charset="0"/>
                        </a:rPr>
                        <a:t>2025</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de-CH" sz="1100" b="1" i="0" u="none" strike="noStrike">
                          <a:solidFill>
                            <a:srgbClr val="000000"/>
                          </a:solidFill>
                          <a:effectLst/>
                          <a:latin typeface="Calibri" panose="020F0502020204030204" pitchFamily="34" charset="0"/>
                        </a:rPr>
                        <a:t>2026</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3978741520"/>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1"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1" i="0" u="none" strike="noStrike">
                          <a:solidFill>
                            <a:srgbClr val="000000"/>
                          </a:solidFill>
                          <a:effectLst/>
                          <a:latin typeface="Calibri" panose="020F0502020204030204" pitchFamily="34" charset="0"/>
                        </a:rPr>
                        <a:t> </a:t>
                      </a:r>
                    </a:p>
                  </a:txBody>
                  <a:tcPr marL="5401" marR="5401" marT="5401" marB="0" anchor="b">
                    <a:lnL>
                      <a:noFill/>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1398645522"/>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Total Revenue</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297’000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2’868’000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17’370’000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34’050’000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69’000’000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662613684"/>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Total Direct Costs (COGS)</a:t>
                      </a:r>
                    </a:p>
                  </a:txBody>
                  <a:tcPr marL="194442" marR="5401" marT="5401" marB="0" anchor="b">
                    <a:lnL>
                      <a:noFill/>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270’000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1’347’200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2’162’040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7’298’400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13’966’000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22’950’000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4749893"/>
                  </a:ext>
                </a:extLst>
              </a:tr>
              <a:tr h="288789">
                <a:tc>
                  <a:txBody>
                    <a:bodyPr/>
                    <a:lstStyle/>
                    <a:p>
                      <a:pPr algn="l" fontAlgn="b"/>
                      <a:r>
                        <a:rPr lang="de-CH" sz="1100" b="1" i="0" u="none" strike="noStrike">
                          <a:solidFill>
                            <a:srgbClr val="000000"/>
                          </a:solidFill>
                          <a:effectLst/>
                          <a:latin typeface="Calibri" panose="020F0502020204030204" pitchFamily="34" charset="0"/>
                        </a:rPr>
                        <a:t>Income</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solidFill>
                      <a:srgbClr val="DDEBF7"/>
                    </a:solidFill>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Gross Profit</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-1’050’200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705’960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10’071’600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20’084’000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46’050’000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1088422917"/>
                  </a:ext>
                </a:extLst>
              </a:tr>
              <a:tr h="182250">
                <a:tc>
                  <a:txBody>
                    <a:bodyPr/>
                    <a:lstStyle/>
                    <a:p>
                      <a:pPr algn="l" fontAlgn="b"/>
                      <a:r>
                        <a:rPr lang="de-CH" sz="1100" b="1" i="0" u="none" strike="noStrike">
                          <a:solidFill>
                            <a:srgbClr val="000000"/>
                          </a:solidFill>
                          <a:effectLst/>
                          <a:latin typeface="Calibri" panose="020F0502020204030204" pitchFamily="34" charset="0"/>
                        </a:rPr>
                        <a:t>Statement</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solidFill>
                      <a:srgbClr val="DDEBF7"/>
                    </a:solidFill>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Total Operating Expenses (OPEX)</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10’000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164’250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942’000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4’832’500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9’702’500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19’100’000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2401937250"/>
                  </a:ext>
                </a:extLst>
              </a:tr>
              <a:tr h="182250">
                <a:tc>
                  <a:txBody>
                    <a:bodyPr/>
                    <a:lstStyle/>
                    <a:p>
                      <a:pPr algn="l" fontAlgn="b"/>
                      <a:r>
                        <a:rPr lang="de-CH" sz="1100" b="1" i="0" u="none" strike="noStrike">
                          <a:solidFill>
                            <a:srgbClr val="000000"/>
                          </a:solidFill>
                          <a:effectLst/>
                          <a:latin typeface="Calibri" panose="020F0502020204030204" pitchFamily="34" charset="0"/>
                        </a:rPr>
                        <a:t>Summary</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solidFill>
                      <a:srgbClr val="DDEBF7"/>
                    </a:solidFill>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Operating Income (Loss)</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-280’000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-1’214’450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-236’040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5’239’100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10’381’500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26’950’000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210047082"/>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Net Finance Expense</a:t>
                      </a:r>
                    </a:p>
                  </a:txBody>
                  <a:tcPr marL="194442" marR="5401" marT="5401" marB="0" anchor="b">
                    <a:lnL>
                      <a:noFill/>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3000881360"/>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Income Taxes</a:t>
                      </a:r>
                    </a:p>
                  </a:txBody>
                  <a:tcPr marL="194442" marR="5401" marT="5401" marB="0" anchor="b">
                    <a:lnL>
                      <a:noFill/>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726’705</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1’886’500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3867981535"/>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1" i="0" u="none" strike="noStrike">
                          <a:solidFill>
                            <a:srgbClr val="000000"/>
                          </a:solidFill>
                          <a:effectLst/>
                          <a:latin typeface="Calibri" panose="020F0502020204030204" pitchFamily="34" charset="0"/>
                        </a:rPr>
                        <a:t>Net Income (Loss)</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solidFill>
                      <a:srgbClr val="DDEBF7"/>
                    </a:solidFill>
                  </a:tcPr>
                </a:tc>
                <a:tc>
                  <a:txBody>
                    <a:bodyPr/>
                    <a:lstStyle/>
                    <a:p>
                      <a:pPr algn="r" fontAlgn="b"/>
                      <a:r>
                        <a:rPr lang="de-CH" sz="1100" b="1" i="0" u="none" strike="noStrike">
                          <a:solidFill>
                            <a:srgbClr val="000000"/>
                          </a:solidFill>
                          <a:effectLst/>
                          <a:latin typeface="Calibri" panose="020F0502020204030204" pitchFamily="34" charset="0"/>
                        </a:rPr>
                        <a:t>-280’000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CE4D6"/>
                    </a:solidFill>
                  </a:tcPr>
                </a:tc>
                <a:tc>
                  <a:txBody>
                    <a:bodyPr/>
                    <a:lstStyle/>
                    <a:p>
                      <a:pPr algn="r" fontAlgn="b"/>
                      <a:r>
                        <a:rPr lang="de-CH" sz="1100" b="1" i="0" u="none" strike="noStrike">
                          <a:solidFill>
                            <a:srgbClr val="000000"/>
                          </a:solidFill>
                          <a:effectLst/>
                          <a:latin typeface="Calibri" panose="020F0502020204030204" pitchFamily="34" charset="0"/>
                        </a:rPr>
                        <a:t>-1’214’450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CE4D6"/>
                    </a:solidFill>
                  </a:tcPr>
                </a:tc>
                <a:tc>
                  <a:txBody>
                    <a:bodyPr/>
                    <a:lstStyle/>
                    <a:p>
                      <a:pPr algn="r" fontAlgn="b"/>
                      <a:r>
                        <a:rPr lang="de-CH" sz="1100" b="1" i="0" u="none" strike="noStrike">
                          <a:solidFill>
                            <a:srgbClr val="000000"/>
                          </a:solidFill>
                          <a:effectLst/>
                          <a:latin typeface="Calibri" panose="020F0502020204030204" pitchFamily="34" charset="0"/>
                        </a:rPr>
                        <a:t>-236’040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CE4D6"/>
                    </a:solidFill>
                  </a:tcPr>
                </a:tc>
                <a:tc>
                  <a:txBody>
                    <a:bodyPr/>
                    <a:lstStyle/>
                    <a:p>
                      <a:pPr algn="r" fontAlgn="b"/>
                      <a:r>
                        <a:rPr lang="de-CH" sz="1100" b="1" i="0" u="none" strike="noStrike">
                          <a:solidFill>
                            <a:srgbClr val="000000"/>
                          </a:solidFill>
                          <a:effectLst/>
                          <a:latin typeface="Calibri" panose="020F0502020204030204" pitchFamily="34" charset="0"/>
                        </a:rPr>
                        <a:t>5’239’100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CE4D6"/>
                    </a:solidFill>
                  </a:tcPr>
                </a:tc>
                <a:tc>
                  <a:txBody>
                    <a:bodyPr/>
                    <a:lstStyle/>
                    <a:p>
                      <a:pPr algn="r" fontAlgn="b"/>
                      <a:r>
                        <a:rPr lang="de-CH" sz="1100" b="1" i="0" u="none" strike="noStrike">
                          <a:solidFill>
                            <a:srgbClr val="000000"/>
                          </a:solidFill>
                          <a:effectLst/>
                          <a:latin typeface="Calibri" panose="020F0502020204030204" pitchFamily="34" charset="0"/>
                        </a:rPr>
                        <a:t>9’654’795</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DDEBF7"/>
                    </a:solidFill>
                  </a:tcPr>
                </a:tc>
                <a:tc>
                  <a:txBody>
                    <a:bodyPr/>
                    <a:lstStyle/>
                    <a:p>
                      <a:pPr algn="r" fontAlgn="b"/>
                      <a:r>
                        <a:rPr lang="de-CH" sz="1100" b="1" i="0" u="none" strike="noStrike">
                          <a:solidFill>
                            <a:srgbClr val="000000"/>
                          </a:solidFill>
                          <a:effectLst/>
                          <a:latin typeface="Calibri" panose="020F0502020204030204" pitchFamily="34" charset="0"/>
                        </a:rPr>
                        <a:t>25’063’500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DDEBF7"/>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2700391579"/>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EBITDA (Loss)</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-280’000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-1’214’450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-236’040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5’239’100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10’381’500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26’950’000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3041295570"/>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1" i="0" u="none" strike="noStrike">
                          <a:solidFill>
                            <a:srgbClr val="000000"/>
                          </a:solidFill>
                          <a:effectLst/>
                          <a:latin typeface="Calibri" panose="020F0502020204030204" pitchFamily="34" charset="0"/>
                        </a:rPr>
                        <a:t>%</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-409</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-8</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30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30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39</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3906182124"/>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endParaRPr lang="de-CH" sz="1100" b="1" i="0" u="none" strike="noStrike">
                        <a:solidFill>
                          <a:srgbClr val="000000"/>
                        </a:solidFill>
                        <a:effectLst/>
                        <a:latin typeface="Calibri" panose="020F0502020204030204" pitchFamily="34" charset="0"/>
                      </a:endParaRP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3606538409"/>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DDEBF7"/>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DDEBF7"/>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endParaRPr lang="de-CH" sz="1100" b="1" i="0" u="none" strike="noStrike">
                        <a:solidFill>
                          <a:srgbClr val="000000"/>
                        </a:solidFill>
                        <a:effectLst/>
                        <a:latin typeface="Calibri" panose="020F0502020204030204" pitchFamily="34" charset="0"/>
                      </a:endParaRPr>
                    </a:p>
                  </a:txBody>
                  <a:tcPr marL="5401" marR="5401" marT="5401" marB="0" anchor="b">
                    <a:lnL>
                      <a:noFill/>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734774400"/>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a:noFill/>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1" i="0" u="none" strike="noStrike">
                          <a:solidFill>
                            <a:srgbClr val="000000"/>
                          </a:solidFill>
                          <a:effectLst/>
                          <a:latin typeface="Calibri" panose="020F0502020204030204" pitchFamily="34" charset="0"/>
                        </a:rPr>
                        <a:t> </a:t>
                      </a:r>
                    </a:p>
                  </a:txBody>
                  <a:tcPr marL="5401" marR="5401" marT="5401" marB="0" anchor="b">
                    <a:lnL>
                      <a:noFill/>
                    </a:lnL>
                    <a:lnR w="19050" cap="flat" cmpd="sng" algn="ctr">
                      <a:solidFill>
                        <a:srgbClr val="FFFFFF"/>
                      </a:solidFill>
                      <a:prstDash val="solid"/>
                      <a:round/>
                      <a:headEnd type="none" w="med" len="med"/>
                      <a:tailEnd type="none" w="med" len="med"/>
                    </a:lnR>
                    <a:lnT w="6350" cap="flat" cmpd="sng" algn="ctr">
                      <a:solidFill>
                        <a:srgbClr val="000000"/>
                      </a:solidFill>
                      <a:prstDash val="dot"/>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dot"/>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dot"/>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dot"/>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dot"/>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dot"/>
                      <a:round/>
                      <a:headEnd type="none" w="med" len="med"/>
                      <a:tailEnd type="none" w="med" len="med"/>
                    </a:lnT>
                    <a:lnB>
                      <a:noFill/>
                    </a:lnB>
                  </a:tcPr>
                </a:tc>
                <a:tc>
                  <a:txBody>
                    <a:bodyPr/>
                    <a:lstStyle/>
                    <a:p>
                      <a:pPr algn="r"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dot"/>
                      <a:round/>
                      <a:headEnd type="none" w="med" len="med"/>
                      <a:tailEnd type="none" w="med" len="med"/>
                    </a:lnT>
                    <a:lnB>
                      <a:noFill/>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913974307"/>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E2EFDA"/>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E2EFDA"/>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Total Cashflow Operating Activities</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-280’000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-1’214’450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-236’040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5’239’100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10’381’500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26’950’000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453675397"/>
                  </a:ext>
                </a:extLst>
              </a:tr>
              <a:tr h="182250">
                <a:tc>
                  <a:txBody>
                    <a:bodyPr/>
                    <a:lstStyle/>
                    <a:p>
                      <a:pPr algn="l" fontAlgn="b"/>
                      <a:r>
                        <a:rPr lang="de-CH" sz="1100" b="1" i="0" u="none" strike="noStrike">
                          <a:solidFill>
                            <a:srgbClr val="000000"/>
                          </a:solidFill>
                          <a:effectLst/>
                          <a:latin typeface="Calibri" panose="020F0502020204030204" pitchFamily="34" charset="0"/>
                        </a:rPr>
                        <a:t>Cash Flow</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E2EFDA"/>
                      </a:solidFill>
                      <a:prstDash val="solid"/>
                      <a:round/>
                      <a:headEnd type="none" w="med" len="med"/>
                      <a:tailEnd type="none" w="med" len="med"/>
                    </a:lnR>
                    <a:lnT>
                      <a:noFill/>
                    </a:lnT>
                    <a:lnB>
                      <a:noFill/>
                    </a:lnB>
                    <a:solidFill>
                      <a:srgbClr val="E2EFDA"/>
                    </a:solidFill>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E2EFDA"/>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Total Cashflow Investing Activities</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2021751542"/>
                  </a:ext>
                </a:extLst>
              </a:tr>
              <a:tr h="182250">
                <a:tc>
                  <a:txBody>
                    <a:bodyPr/>
                    <a:lstStyle/>
                    <a:p>
                      <a:pPr algn="l" fontAlgn="b"/>
                      <a:r>
                        <a:rPr lang="de-CH" sz="1100" b="1" i="0" u="none" strike="noStrike">
                          <a:solidFill>
                            <a:srgbClr val="000000"/>
                          </a:solidFill>
                          <a:effectLst/>
                          <a:latin typeface="Calibri" panose="020F0502020204030204" pitchFamily="34" charset="0"/>
                        </a:rPr>
                        <a:t>Summary</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E2EFDA"/>
                      </a:solidFill>
                      <a:prstDash val="solid"/>
                      <a:round/>
                      <a:headEnd type="none" w="med" len="med"/>
                      <a:tailEnd type="none" w="med" len="med"/>
                    </a:lnR>
                    <a:lnT>
                      <a:noFill/>
                    </a:lnT>
                    <a:lnB>
                      <a:noFill/>
                    </a:lnB>
                    <a:solidFill>
                      <a:srgbClr val="E2EFDA"/>
                    </a:solidFill>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E2EFDA"/>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0" i="0" u="none" strike="noStrike">
                          <a:solidFill>
                            <a:srgbClr val="000000"/>
                          </a:solidFill>
                          <a:effectLst/>
                          <a:latin typeface="Calibri" panose="020F0502020204030204" pitchFamily="34" charset="0"/>
                        </a:rPr>
                        <a:t>Total Cashflow Financing Activities</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280’000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1’250’000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500’000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876157444"/>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E2EFDA"/>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E2EFDA"/>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Net Increase (Decrease) in Cash</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tcPr>
                </a:tc>
                <a:tc>
                  <a:txBody>
                    <a:bodyPr/>
                    <a:lstStyle/>
                    <a:p>
                      <a:pPr algn="r" fontAlgn="b"/>
                      <a:r>
                        <a:rPr lang="de-CH" sz="1100" b="0"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35’550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263’960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5’239’100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10’381’500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r" fontAlgn="b"/>
                      <a:r>
                        <a:rPr lang="de-CH" sz="1100" b="0" i="0" u="none" strike="noStrike">
                          <a:solidFill>
                            <a:srgbClr val="000000"/>
                          </a:solidFill>
                          <a:effectLst/>
                          <a:latin typeface="Calibri" panose="020F0502020204030204" pitchFamily="34" charset="0"/>
                        </a:rPr>
                        <a:t>26’950’000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FFFFFF"/>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1492825660"/>
                  </a:ext>
                </a:extLst>
              </a:tr>
              <a:tr h="182250">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w="19050" cap="flat" cmpd="sng" algn="ctr">
                      <a:solidFill>
                        <a:srgbClr val="E2EFDA"/>
                      </a:solidFill>
                      <a:prstDash val="solid"/>
                      <a:round/>
                      <a:headEnd type="none" w="med" len="med"/>
                      <a:tailEnd type="none" w="med" len="med"/>
                    </a:lnR>
                    <a:lnT>
                      <a:noFill/>
                    </a:lnT>
                    <a:lnB>
                      <a:noFill/>
                    </a:lnB>
                  </a:tcPr>
                </a:tc>
                <a:tc>
                  <a:txBody>
                    <a:bodyPr/>
                    <a:lstStyle/>
                    <a:p>
                      <a:pPr algn="l" fontAlgn="b"/>
                      <a:endParaRPr lang="de-CH" sz="1200" b="0" i="0" u="none" strike="noStrike">
                        <a:solidFill>
                          <a:srgbClr val="000000"/>
                        </a:solidFill>
                        <a:effectLst/>
                        <a:latin typeface="Calibri" panose="020F0502020204030204" pitchFamily="34" charset="0"/>
                      </a:endParaRPr>
                    </a:p>
                  </a:txBody>
                  <a:tcPr marL="5401" marR="5401" marT="5401" marB="0" anchor="b">
                    <a:lnL w="19050" cap="flat" cmpd="sng" algn="ctr">
                      <a:solidFill>
                        <a:srgbClr val="E2EFDA"/>
                      </a:solidFill>
                      <a:prstDash val="solid"/>
                      <a:round/>
                      <a:headEnd type="none" w="med" len="med"/>
                      <a:tailEnd type="none" w="med" len="med"/>
                    </a:lnL>
                    <a:lnR>
                      <a:noFill/>
                    </a:lnR>
                    <a:lnT>
                      <a:noFill/>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a:noFill/>
                    </a:lnT>
                    <a:lnB>
                      <a:noFill/>
                    </a:lnB>
                  </a:tcPr>
                </a:tc>
                <a:tc>
                  <a:txBody>
                    <a:bodyPr/>
                    <a:lstStyle/>
                    <a:p>
                      <a:pPr algn="l" fontAlgn="b"/>
                      <a:r>
                        <a:rPr lang="de-CH" sz="1100" b="1" i="0" u="none" strike="noStrike">
                          <a:solidFill>
                            <a:srgbClr val="000000"/>
                          </a:solidFill>
                          <a:effectLst/>
                          <a:latin typeface="Calibri" panose="020F0502020204030204" pitchFamily="34" charset="0"/>
                        </a:rPr>
                        <a:t>Closing balance</a:t>
                      </a:r>
                    </a:p>
                  </a:txBody>
                  <a:tcPr marL="5401" marR="5401" marT="5401" marB="0" anchor="b">
                    <a:lnL>
                      <a:noFill/>
                    </a:lnL>
                    <a:lnR w="19050" cap="flat" cmpd="sng" algn="ctr">
                      <a:solidFill>
                        <a:srgbClr val="FFFFFF"/>
                      </a:solidFill>
                      <a:prstDash val="solid"/>
                      <a:round/>
                      <a:headEnd type="none" w="med" len="med"/>
                      <a:tailEnd type="none" w="med" len="med"/>
                    </a:lnR>
                    <a:lnT>
                      <a:noFill/>
                    </a:lnT>
                    <a:lnB>
                      <a:noFill/>
                    </a:lnB>
                    <a:solidFill>
                      <a:srgbClr val="E2EFDA"/>
                    </a:solidFill>
                  </a:tcPr>
                </a:tc>
                <a:tc>
                  <a:txBody>
                    <a:bodyPr/>
                    <a:lstStyle/>
                    <a:p>
                      <a:pPr algn="r" fontAlgn="b"/>
                      <a:r>
                        <a:rPr lang="de-CH" sz="1100" b="1" i="0" u="none" strike="noStrike">
                          <a:solidFill>
                            <a:srgbClr val="000000"/>
                          </a:solidFill>
                          <a:effectLst/>
                          <a:latin typeface="Calibri" panose="020F0502020204030204" pitchFamily="34" charset="0"/>
                        </a:rPr>
                        <a:t>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E2EFDA"/>
                    </a:solidFill>
                  </a:tcPr>
                </a:tc>
                <a:tc>
                  <a:txBody>
                    <a:bodyPr/>
                    <a:lstStyle/>
                    <a:p>
                      <a:pPr algn="r" fontAlgn="b"/>
                      <a:r>
                        <a:rPr lang="de-CH" sz="1100" b="1" i="0" u="none" strike="noStrike">
                          <a:solidFill>
                            <a:srgbClr val="000000"/>
                          </a:solidFill>
                          <a:effectLst/>
                          <a:latin typeface="Calibri" panose="020F0502020204030204" pitchFamily="34" charset="0"/>
                        </a:rPr>
                        <a:t>35’550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E2EFDA"/>
                    </a:solidFill>
                  </a:tcPr>
                </a:tc>
                <a:tc>
                  <a:txBody>
                    <a:bodyPr/>
                    <a:lstStyle/>
                    <a:p>
                      <a:pPr algn="r" fontAlgn="b"/>
                      <a:r>
                        <a:rPr lang="de-CH" sz="1100" b="1" i="0" u="none" strike="noStrike">
                          <a:solidFill>
                            <a:srgbClr val="000000"/>
                          </a:solidFill>
                          <a:effectLst/>
                          <a:latin typeface="Calibri" panose="020F0502020204030204" pitchFamily="34" charset="0"/>
                        </a:rPr>
                        <a:t>299’510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E2EFDA"/>
                    </a:solidFill>
                  </a:tcPr>
                </a:tc>
                <a:tc>
                  <a:txBody>
                    <a:bodyPr/>
                    <a:lstStyle/>
                    <a:p>
                      <a:pPr algn="r" fontAlgn="b"/>
                      <a:r>
                        <a:rPr lang="de-CH" sz="1100" b="1" i="0" u="none" strike="noStrike">
                          <a:solidFill>
                            <a:srgbClr val="000000"/>
                          </a:solidFill>
                          <a:effectLst/>
                          <a:latin typeface="Calibri" panose="020F0502020204030204" pitchFamily="34" charset="0"/>
                        </a:rPr>
                        <a:t>5’538’610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E2EFDA"/>
                    </a:solidFill>
                  </a:tcPr>
                </a:tc>
                <a:tc>
                  <a:txBody>
                    <a:bodyPr/>
                    <a:lstStyle/>
                    <a:p>
                      <a:pPr algn="r" fontAlgn="b"/>
                      <a:r>
                        <a:rPr lang="de-CH" sz="1100" b="1" i="0" u="none" strike="noStrike">
                          <a:solidFill>
                            <a:srgbClr val="000000"/>
                          </a:solidFill>
                          <a:effectLst/>
                          <a:latin typeface="Calibri" panose="020F0502020204030204" pitchFamily="34" charset="0"/>
                        </a:rPr>
                        <a:t>15’920’110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E2EFDA"/>
                    </a:solidFill>
                  </a:tcPr>
                </a:tc>
                <a:tc>
                  <a:txBody>
                    <a:bodyPr/>
                    <a:lstStyle/>
                    <a:p>
                      <a:pPr algn="r" fontAlgn="b"/>
                      <a:r>
                        <a:rPr lang="de-CH" sz="1100" b="1" i="0" u="none" strike="noStrike">
                          <a:solidFill>
                            <a:srgbClr val="000000"/>
                          </a:solidFill>
                          <a:effectLst/>
                          <a:latin typeface="Calibri" panose="020F0502020204030204" pitchFamily="34" charset="0"/>
                        </a:rPr>
                        <a:t>42’870’110</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solidFill>
                      <a:srgbClr val="E2EFDA"/>
                    </a:solidFill>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2700" cap="flat" cmpd="sng" algn="ctr">
                      <a:solidFill>
                        <a:srgbClr val="F2F2F2"/>
                      </a:solidFill>
                      <a:prstDash val="solid"/>
                      <a:round/>
                      <a:headEnd type="none" w="med" len="med"/>
                      <a:tailEnd type="none" w="med" len="med"/>
                    </a:lnR>
                    <a:lnT>
                      <a:noFill/>
                    </a:lnT>
                    <a:lnB>
                      <a:noFill/>
                    </a:lnB>
                  </a:tcPr>
                </a:tc>
                <a:extLst>
                  <a:ext uri="{0D108BD9-81ED-4DB2-BD59-A6C34878D82A}">
                    <a16:rowId xmlns:a16="http://schemas.microsoft.com/office/drawing/2014/main" val="12750729"/>
                  </a:ext>
                </a:extLst>
              </a:tr>
              <a:tr h="186432">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2700" cap="flat" cmpd="sng" algn="ctr">
                      <a:solidFill>
                        <a:srgbClr val="F2F2F2"/>
                      </a:solidFill>
                      <a:prstDash val="solid"/>
                      <a:round/>
                      <a:headEnd type="none" w="med" len="med"/>
                      <a:tailEnd type="none" w="med" len="med"/>
                    </a:lnL>
                    <a:lnR>
                      <a:noFill/>
                    </a:lnR>
                    <a:lnT>
                      <a:noFill/>
                    </a:lnT>
                    <a:lnB w="12700" cap="flat" cmpd="sng" algn="ctr">
                      <a:solidFill>
                        <a:srgbClr val="F2F2F2"/>
                      </a:solidFill>
                      <a:prstDash val="solid"/>
                      <a:round/>
                      <a:headEnd type="none" w="med" len="med"/>
                      <a:tailEnd type="none" w="med" len="med"/>
                    </a:lnB>
                  </a:tcPr>
                </a:tc>
                <a:tc>
                  <a:txBody>
                    <a:bodyPr/>
                    <a:lstStyle/>
                    <a:p>
                      <a:pPr algn="l" fontAlgn="b"/>
                      <a:r>
                        <a:rPr lang="de-CH" sz="1200" b="0" i="0" u="none" strike="noStrike">
                          <a:solidFill>
                            <a:srgbClr val="000000"/>
                          </a:solidFill>
                          <a:effectLst/>
                          <a:latin typeface="Calibri" panose="020F0502020204030204" pitchFamily="34" charset="0"/>
                        </a:rPr>
                        <a:t> </a:t>
                      </a:r>
                    </a:p>
                  </a:txBody>
                  <a:tcPr marL="5401" marR="5401" marT="5401" marB="0" anchor="b">
                    <a:lnL>
                      <a:noFill/>
                    </a:lnL>
                    <a:lnR>
                      <a:noFill/>
                    </a:lnR>
                    <a:lnT>
                      <a:noFill/>
                    </a:lnT>
                    <a:lnB w="12700" cap="flat" cmpd="sng" algn="ctr">
                      <a:solidFill>
                        <a:srgbClr val="F2F2F2"/>
                      </a:solidFill>
                      <a:prstDash val="solid"/>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a:noFill/>
                    </a:lnR>
                    <a:lnT>
                      <a:noFill/>
                    </a:lnT>
                    <a:lnB w="12700" cap="flat" cmpd="sng" algn="ctr">
                      <a:solidFill>
                        <a:srgbClr val="F2F2F2"/>
                      </a:solidFill>
                      <a:prstDash val="solid"/>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w="19050" cap="flat" cmpd="sng" algn="ctr">
                      <a:solidFill>
                        <a:srgbClr val="FFFFFF"/>
                      </a:solidFill>
                      <a:prstDash val="solid"/>
                      <a:round/>
                      <a:headEnd type="none" w="med" len="med"/>
                      <a:tailEnd type="none" w="med" len="med"/>
                    </a:lnR>
                    <a:lnT>
                      <a:noFill/>
                    </a:lnT>
                    <a:lnB w="12700" cap="flat" cmpd="sng" algn="ctr">
                      <a:solidFill>
                        <a:srgbClr val="F2F2F2"/>
                      </a:solidFill>
                      <a:prstDash val="solid"/>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2700" cap="flat" cmpd="sng" algn="ctr">
                      <a:solidFill>
                        <a:srgbClr val="F2F2F2"/>
                      </a:solidFill>
                      <a:prstDash val="solid"/>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w="19050" cap="flat" cmpd="sng" algn="ctr">
                      <a:solidFill>
                        <a:srgbClr val="FFFFFF"/>
                      </a:solidFill>
                      <a:prstDash val="solid"/>
                      <a:round/>
                      <a:headEnd type="none" w="med" len="med"/>
                      <a:tailEnd type="none" w="med" len="med"/>
                    </a:lnL>
                    <a:lnR>
                      <a:noFill/>
                    </a:lnR>
                    <a:lnT>
                      <a:noFill/>
                    </a:lnT>
                    <a:lnB w="12700" cap="flat" cmpd="sng" algn="ctr">
                      <a:solidFill>
                        <a:srgbClr val="F2F2F2"/>
                      </a:solidFill>
                      <a:prstDash val="solid"/>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a:noFill/>
                    </a:lnR>
                    <a:lnT>
                      <a:noFill/>
                    </a:lnT>
                    <a:lnB w="12700" cap="flat" cmpd="sng" algn="ctr">
                      <a:solidFill>
                        <a:srgbClr val="F2F2F2"/>
                      </a:solidFill>
                      <a:prstDash val="solid"/>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a:noFill/>
                    </a:lnR>
                    <a:lnT>
                      <a:noFill/>
                    </a:lnT>
                    <a:lnB w="12700" cap="flat" cmpd="sng" algn="ctr">
                      <a:solidFill>
                        <a:srgbClr val="F2F2F2"/>
                      </a:solidFill>
                      <a:prstDash val="solid"/>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a:noFill/>
                    </a:lnR>
                    <a:lnT>
                      <a:noFill/>
                    </a:lnT>
                    <a:lnB w="12700" cap="flat" cmpd="sng" algn="ctr">
                      <a:solidFill>
                        <a:srgbClr val="F2F2F2"/>
                      </a:solidFill>
                      <a:prstDash val="solid"/>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a:noFill/>
                    </a:lnR>
                    <a:lnT>
                      <a:noFill/>
                    </a:lnT>
                    <a:lnB w="12700" cap="flat" cmpd="sng" algn="ctr">
                      <a:solidFill>
                        <a:srgbClr val="F2F2F2"/>
                      </a:solidFill>
                      <a:prstDash val="solid"/>
                      <a:round/>
                      <a:headEnd type="none" w="med" len="med"/>
                      <a:tailEnd type="none" w="med" len="med"/>
                    </a:lnB>
                  </a:tcPr>
                </a:tc>
                <a:tc>
                  <a:txBody>
                    <a:bodyPr/>
                    <a:lstStyle/>
                    <a:p>
                      <a:pPr algn="l" fontAlgn="b"/>
                      <a:r>
                        <a:rPr lang="de-CH" sz="1100" b="0" i="0" u="none" strike="noStrike">
                          <a:solidFill>
                            <a:srgbClr val="000000"/>
                          </a:solidFill>
                          <a:effectLst/>
                          <a:latin typeface="Calibri" panose="020F0502020204030204" pitchFamily="34" charset="0"/>
                        </a:rPr>
                        <a:t> </a:t>
                      </a:r>
                    </a:p>
                  </a:txBody>
                  <a:tcPr marL="5401" marR="5401" marT="5401" marB="0" anchor="b">
                    <a:lnL>
                      <a:noFill/>
                    </a:lnL>
                    <a:lnR w="12700" cap="flat" cmpd="sng" algn="ctr">
                      <a:solidFill>
                        <a:srgbClr val="F2F2F2"/>
                      </a:solidFill>
                      <a:prstDash val="solid"/>
                      <a:round/>
                      <a:headEnd type="none" w="med" len="med"/>
                      <a:tailEnd type="none" w="med" len="med"/>
                    </a:lnR>
                    <a:lnT>
                      <a:noFill/>
                    </a:lnT>
                    <a:lnB w="12700" cap="flat" cmpd="sng" algn="ctr">
                      <a:solidFill>
                        <a:srgbClr val="F2F2F2"/>
                      </a:solidFill>
                      <a:prstDash val="solid"/>
                      <a:round/>
                      <a:headEnd type="none" w="med" len="med"/>
                      <a:tailEnd type="none" w="med" len="med"/>
                    </a:lnB>
                  </a:tcPr>
                </a:tc>
                <a:extLst>
                  <a:ext uri="{0D108BD9-81ED-4DB2-BD59-A6C34878D82A}">
                    <a16:rowId xmlns:a16="http://schemas.microsoft.com/office/drawing/2014/main" val="134063023"/>
                  </a:ext>
                </a:extLst>
              </a:tr>
              <a:tr h="179527">
                <a:tc gridSpan="4">
                  <a:txBody>
                    <a:bodyPr/>
                    <a:lstStyle/>
                    <a:p>
                      <a:pPr algn="l" fontAlgn="b"/>
                      <a:r>
                        <a:rPr lang="en-US" sz="1100" b="0" i="0" u="none" strike="noStrike">
                          <a:solidFill>
                            <a:srgbClr val="000000"/>
                          </a:solidFill>
                          <a:effectLst/>
                          <a:latin typeface="Calibri" panose="020F0502020204030204" pitchFamily="34" charset="0"/>
                        </a:rPr>
                        <a:t>* 2022 starts with 0 balance, acc. to InnoSuisse grant</a:t>
                      </a: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hMerge="1">
                  <a:txBody>
                    <a:bodyPr/>
                    <a:lstStyle/>
                    <a:p>
                      <a:endParaRPr lang="de-CH"/>
                    </a:p>
                  </a:txBody>
                  <a:tcPr/>
                </a:tc>
                <a:tc hMerge="1">
                  <a:txBody>
                    <a:bodyPr/>
                    <a:lstStyle/>
                    <a:p>
                      <a:endParaRPr lang="de-CH"/>
                    </a:p>
                  </a:txBody>
                  <a:tcPr/>
                </a:tc>
                <a:tc hMerge="1">
                  <a:txBody>
                    <a:bodyPr/>
                    <a:lstStyle/>
                    <a:p>
                      <a:endParaRPr lang="de-CH"/>
                    </a:p>
                  </a:txBody>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endParaRPr lang="de-CH" sz="1100" b="0" i="0" u="none" strike="noStrike">
                        <a:solidFill>
                          <a:srgbClr val="000000"/>
                        </a:solidFill>
                        <a:effectLst/>
                        <a:latin typeface="Calibri" panose="020F0502020204030204" pitchFamily="34" charset="0"/>
                      </a:endParaRP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tc>
                  <a:txBody>
                    <a:bodyPr/>
                    <a:lstStyle/>
                    <a:p>
                      <a:pPr algn="l" fontAlgn="b"/>
                      <a:endParaRPr lang="de-CH" sz="1100" b="0" i="0" u="none" strike="noStrike" dirty="0">
                        <a:solidFill>
                          <a:srgbClr val="000000"/>
                        </a:solidFill>
                        <a:effectLst/>
                        <a:latin typeface="Calibri" panose="020F0502020204030204" pitchFamily="34" charset="0"/>
                      </a:endParaRPr>
                    </a:p>
                  </a:txBody>
                  <a:tcPr marL="5401" marR="5401" marT="5401" marB="0" anchor="b">
                    <a:lnL>
                      <a:noFill/>
                    </a:lnL>
                    <a:lnR>
                      <a:noFill/>
                    </a:lnR>
                    <a:lnT w="12700" cap="flat" cmpd="sng" algn="ctr">
                      <a:solidFill>
                        <a:srgbClr val="F2F2F2"/>
                      </a:solidFill>
                      <a:prstDash val="solid"/>
                      <a:round/>
                      <a:headEnd type="none" w="med" len="med"/>
                      <a:tailEnd type="none" w="med" len="med"/>
                    </a:lnT>
                    <a:lnB>
                      <a:noFill/>
                    </a:lnB>
                  </a:tcPr>
                </a:tc>
                <a:extLst>
                  <a:ext uri="{0D108BD9-81ED-4DB2-BD59-A6C34878D82A}">
                    <a16:rowId xmlns:a16="http://schemas.microsoft.com/office/drawing/2014/main" val="1622894991"/>
                  </a:ext>
                </a:extLst>
              </a:tr>
            </a:tbl>
          </a:graphicData>
        </a:graphic>
      </p:graphicFrame>
      <p:sp>
        <p:nvSpPr>
          <p:cNvPr id="9" name="Titel 8">
            <a:extLst>
              <a:ext uri="{FF2B5EF4-FFF2-40B4-BE49-F238E27FC236}">
                <a16:creationId xmlns:a16="http://schemas.microsoft.com/office/drawing/2014/main" id="{E855FED6-9576-4A38-858F-5AE8890E0E7F}"/>
              </a:ext>
            </a:extLst>
          </p:cNvPr>
          <p:cNvSpPr>
            <a:spLocks noGrp="1"/>
          </p:cNvSpPr>
          <p:nvPr>
            <p:ph type="title"/>
          </p:nvPr>
        </p:nvSpPr>
        <p:spPr>
          <a:xfrm>
            <a:off x="643800" y="67138"/>
            <a:ext cx="4519800" cy="350916"/>
          </a:xfrm>
        </p:spPr>
        <p:txBody>
          <a:bodyPr/>
          <a:lstStyle/>
          <a:p>
            <a:r>
              <a:rPr lang="en-US"/>
              <a:t>Financial model summary</a:t>
            </a:r>
          </a:p>
        </p:txBody>
      </p:sp>
    </p:spTree>
    <p:extLst>
      <p:ext uri="{BB962C8B-B14F-4D97-AF65-F5344CB8AC3E}">
        <p14:creationId xmlns:p14="http://schemas.microsoft.com/office/powerpoint/2010/main" val="2254465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74" name="Google Shape;1094;p47">
            <a:extLst>
              <a:ext uri="{FF2B5EF4-FFF2-40B4-BE49-F238E27FC236}">
                <a16:creationId xmlns:a16="http://schemas.microsoft.com/office/drawing/2014/main" id="{684CBBC0-AABA-4D2C-8254-8FE05F36A1DB}"/>
              </a:ext>
            </a:extLst>
          </p:cNvPr>
          <p:cNvGrpSpPr/>
          <p:nvPr/>
        </p:nvGrpSpPr>
        <p:grpSpPr>
          <a:xfrm>
            <a:off x="95428" y="68193"/>
            <a:ext cx="332670" cy="332670"/>
            <a:chOff x="7011791" y="309350"/>
            <a:chExt cx="395800" cy="395800"/>
          </a:xfrm>
        </p:grpSpPr>
        <p:sp>
          <p:nvSpPr>
            <p:cNvPr id="75" name="Google Shape;1095;p47">
              <a:extLst>
                <a:ext uri="{FF2B5EF4-FFF2-40B4-BE49-F238E27FC236}">
                  <a16:creationId xmlns:a16="http://schemas.microsoft.com/office/drawing/2014/main" id="{4F92FE0C-DC64-4EAE-8280-97081C690163}"/>
                </a:ext>
              </a:extLst>
            </p:cNvPr>
            <p:cNvSpPr/>
            <p:nvPr/>
          </p:nvSpPr>
          <p:spPr>
            <a:xfrm>
              <a:off x="7011791"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96;p47">
              <a:extLst>
                <a:ext uri="{FF2B5EF4-FFF2-40B4-BE49-F238E27FC236}">
                  <a16:creationId xmlns:a16="http://schemas.microsoft.com/office/drawing/2014/main" id="{E12DB027-E811-4DFE-8BB0-89422DFDD8E5}"/>
                </a:ext>
              </a:extLst>
            </p:cNvPr>
            <p:cNvSpPr/>
            <p:nvPr/>
          </p:nvSpPr>
          <p:spPr>
            <a:xfrm>
              <a:off x="7036141"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97;p47">
              <a:extLst>
                <a:ext uri="{FF2B5EF4-FFF2-40B4-BE49-F238E27FC236}">
                  <a16:creationId xmlns:a16="http://schemas.microsoft.com/office/drawing/2014/main" id="{5C1BC061-CB56-4DFA-85D3-E5CCEE5FE839}"/>
                </a:ext>
              </a:extLst>
            </p:cNvPr>
            <p:cNvSpPr/>
            <p:nvPr/>
          </p:nvSpPr>
          <p:spPr>
            <a:xfrm>
              <a:off x="7211491" y="397625"/>
              <a:ext cx="54825" cy="169300"/>
            </a:xfrm>
            <a:custGeom>
              <a:avLst/>
              <a:gdLst/>
              <a:ahLst/>
              <a:cxnLst/>
              <a:rect l="l" t="t" r="r" b="b"/>
              <a:pathLst>
                <a:path w="2193" h="6772" fill="none" extrusionOk="0">
                  <a:moveTo>
                    <a:pt x="1" y="1"/>
                  </a:moveTo>
                  <a:lnTo>
                    <a:pt x="1" y="4580"/>
                  </a:lnTo>
                  <a:lnTo>
                    <a:pt x="2193" y="6772"/>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98;p47">
              <a:extLst>
                <a:ext uri="{FF2B5EF4-FFF2-40B4-BE49-F238E27FC236}">
                  <a16:creationId xmlns:a16="http://schemas.microsoft.com/office/drawing/2014/main" id="{D204C8D5-5340-40D5-8188-8A1A21E9B15E}"/>
                </a:ext>
              </a:extLst>
            </p:cNvPr>
            <p:cNvSpPr/>
            <p:nvPr/>
          </p:nvSpPr>
          <p:spPr>
            <a:xfrm>
              <a:off x="7209666" y="333700"/>
              <a:ext cx="25" cy="29250"/>
            </a:xfrm>
            <a:custGeom>
              <a:avLst/>
              <a:gdLst/>
              <a:ahLst/>
              <a:cxnLst/>
              <a:rect l="l" t="t" r="r" b="b"/>
              <a:pathLst>
                <a:path w="1" h="1170" fill="none" extrusionOk="0">
                  <a:moveTo>
                    <a:pt x="1" y="1170"/>
                  </a:moveTo>
                  <a:lnTo>
                    <a:pt x="1"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99;p47">
              <a:extLst>
                <a:ext uri="{FF2B5EF4-FFF2-40B4-BE49-F238E27FC236}">
                  <a16:creationId xmlns:a16="http://schemas.microsoft.com/office/drawing/2014/main" id="{D4071988-EEEB-478A-8437-BA9D3A9C5907}"/>
                </a:ext>
              </a:extLst>
            </p:cNvPr>
            <p:cNvSpPr/>
            <p:nvPr/>
          </p:nvSpPr>
          <p:spPr>
            <a:xfrm>
              <a:off x="7123216" y="356850"/>
              <a:ext cx="25" cy="25"/>
            </a:xfrm>
            <a:custGeom>
              <a:avLst/>
              <a:gdLst/>
              <a:ahLst/>
              <a:cxnLst/>
              <a:rect l="l" t="t" r="r" b="b"/>
              <a:pathLst>
                <a:path w="1" h="1" fill="none" extrusionOk="0">
                  <a:moveTo>
                    <a:pt x="1" y="0"/>
                  </a:moveTo>
                  <a:lnTo>
                    <a:pt x="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00;p47">
              <a:extLst>
                <a:ext uri="{FF2B5EF4-FFF2-40B4-BE49-F238E27FC236}">
                  <a16:creationId xmlns:a16="http://schemas.microsoft.com/office/drawing/2014/main" id="{3E136360-310A-4DD9-9EFA-E933FDD528C5}"/>
                </a:ext>
              </a:extLst>
            </p:cNvPr>
            <p:cNvSpPr/>
            <p:nvPr/>
          </p:nvSpPr>
          <p:spPr>
            <a:xfrm>
              <a:off x="7123216" y="356850"/>
              <a:ext cx="14025" cy="24975"/>
            </a:xfrm>
            <a:custGeom>
              <a:avLst/>
              <a:gdLst/>
              <a:ahLst/>
              <a:cxnLst/>
              <a:rect l="l" t="t" r="r" b="b"/>
              <a:pathLst>
                <a:path w="561" h="999" fill="none" extrusionOk="0">
                  <a:moveTo>
                    <a:pt x="1" y="0"/>
                  </a:moveTo>
                  <a:lnTo>
                    <a:pt x="561" y="999"/>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101;p47">
              <a:extLst>
                <a:ext uri="{FF2B5EF4-FFF2-40B4-BE49-F238E27FC236}">
                  <a16:creationId xmlns:a16="http://schemas.microsoft.com/office/drawing/2014/main" id="{AC471BF0-D624-4D84-9FB4-7EDFF4756AA7}"/>
                </a:ext>
              </a:extLst>
            </p:cNvPr>
            <p:cNvSpPr/>
            <p:nvPr/>
          </p:nvSpPr>
          <p:spPr>
            <a:xfrm>
              <a:off x="7059291" y="420775"/>
              <a:ext cx="25" cy="25"/>
            </a:xfrm>
            <a:custGeom>
              <a:avLst/>
              <a:gdLst/>
              <a:ahLst/>
              <a:cxnLst/>
              <a:rect l="l" t="t" r="r" b="b"/>
              <a:pathLst>
                <a:path w="1" h="1" fill="none" extrusionOk="0">
                  <a:moveTo>
                    <a:pt x="0" y="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102;p47">
              <a:extLst>
                <a:ext uri="{FF2B5EF4-FFF2-40B4-BE49-F238E27FC236}">
                  <a16:creationId xmlns:a16="http://schemas.microsoft.com/office/drawing/2014/main" id="{6A5CBE3B-BF36-4FB5-BC71-E23D135C1296}"/>
                </a:ext>
              </a:extLst>
            </p:cNvPr>
            <p:cNvSpPr/>
            <p:nvPr/>
          </p:nvSpPr>
          <p:spPr>
            <a:xfrm>
              <a:off x="7059291" y="420775"/>
              <a:ext cx="24975" cy="14025"/>
            </a:xfrm>
            <a:custGeom>
              <a:avLst/>
              <a:gdLst/>
              <a:ahLst/>
              <a:cxnLst/>
              <a:rect l="l" t="t" r="r" b="b"/>
              <a:pathLst>
                <a:path w="999" h="561" fill="none" extrusionOk="0">
                  <a:moveTo>
                    <a:pt x="0" y="0"/>
                  </a:moveTo>
                  <a:lnTo>
                    <a:pt x="999" y="56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03;p47">
              <a:extLst>
                <a:ext uri="{FF2B5EF4-FFF2-40B4-BE49-F238E27FC236}">
                  <a16:creationId xmlns:a16="http://schemas.microsoft.com/office/drawing/2014/main" id="{275C6B27-A014-4B93-96B1-AFFDDBC31548}"/>
                </a:ext>
              </a:extLst>
            </p:cNvPr>
            <p:cNvSpPr/>
            <p:nvPr/>
          </p:nvSpPr>
          <p:spPr>
            <a:xfrm>
              <a:off x="7036141" y="507225"/>
              <a:ext cx="29250" cy="25"/>
            </a:xfrm>
            <a:custGeom>
              <a:avLst/>
              <a:gdLst/>
              <a:ahLst/>
              <a:cxnLst/>
              <a:rect l="l" t="t" r="r" b="b"/>
              <a:pathLst>
                <a:path w="1170" h="1" fill="none" extrusionOk="0">
                  <a:moveTo>
                    <a:pt x="1" y="1"/>
                  </a:moveTo>
                  <a:lnTo>
                    <a:pt x="1170"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104;p47">
              <a:extLst>
                <a:ext uri="{FF2B5EF4-FFF2-40B4-BE49-F238E27FC236}">
                  <a16:creationId xmlns:a16="http://schemas.microsoft.com/office/drawing/2014/main" id="{2F5FE253-113B-4F83-A1D4-387EF2CC3F34}"/>
                </a:ext>
              </a:extLst>
            </p:cNvPr>
            <p:cNvSpPr/>
            <p:nvPr/>
          </p:nvSpPr>
          <p:spPr>
            <a:xfrm>
              <a:off x="7059291" y="593700"/>
              <a:ext cx="25" cy="25"/>
            </a:xfrm>
            <a:custGeom>
              <a:avLst/>
              <a:gdLst/>
              <a:ahLst/>
              <a:cxnLst/>
              <a:rect l="l" t="t" r="r" b="b"/>
              <a:pathLst>
                <a:path w="1" h="1" fill="none" extrusionOk="0">
                  <a:moveTo>
                    <a:pt x="0" y="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105;p47">
              <a:extLst>
                <a:ext uri="{FF2B5EF4-FFF2-40B4-BE49-F238E27FC236}">
                  <a16:creationId xmlns:a16="http://schemas.microsoft.com/office/drawing/2014/main" id="{61F3240F-54ED-439B-BB1E-A052A40EE601}"/>
                </a:ext>
              </a:extLst>
            </p:cNvPr>
            <p:cNvSpPr/>
            <p:nvPr/>
          </p:nvSpPr>
          <p:spPr>
            <a:xfrm>
              <a:off x="7059291" y="579700"/>
              <a:ext cx="24975" cy="14025"/>
            </a:xfrm>
            <a:custGeom>
              <a:avLst/>
              <a:gdLst/>
              <a:ahLst/>
              <a:cxnLst/>
              <a:rect l="l" t="t" r="r" b="b"/>
              <a:pathLst>
                <a:path w="999" h="561" fill="none" extrusionOk="0">
                  <a:moveTo>
                    <a:pt x="0" y="560"/>
                  </a:moveTo>
                  <a:lnTo>
                    <a:pt x="999"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106;p47">
              <a:extLst>
                <a:ext uri="{FF2B5EF4-FFF2-40B4-BE49-F238E27FC236}">
                  <a16:creationId xmlns:a16="http://schemas.microsoft.com/office/drawing/2014/main" id="{5F3B2CA3-B606-4C6F-8C3C-67468CA1DF66}"/>
                </a:ext>
              </a:extLst>
            </p:cNvPr>
            <p:cNvSpPr/>
            <p:nvPr/>
          </p:nvSpPr>
          <p:spPr>
            <a:xfrm>
              <a:off x="7123216" y="632675"/>
              <a:ext cx="14025" cy="24975"/>
            </a:xfrm>
            <a:custGeom>
              <a:avLst/>
              <a:gdLst/>
              <a:ahLst/>
              <a:cxnLst/>
              <a:rect l="l" t="t" r="r" b="b"/>
              <a:pathLst>
                <a:path w="561" h="999" fill="none" extrusionOk="0">
                  <a:moveTo>
                    <a:pt x="1" y="999"/>
                  </a:moveTo>
                  <a:lnTo>
                    <a:pt x="56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107;p47">
              <a:extLst>
                <a:ext uri="{FF2B5EF4-FFF2-40B4-BE49-F238E27FC236}">
                  <a16:creationId xmlns:a16="http://schemas.microsoft.com/office/drawing/2014/main" id="{FE2C7C01-C99B-49D3-8419-E65CD1560E49}"/>
                </a:ext>
              </a:extLst>
            </p:cNvPr>
            <p:cNvSpPr/>
            <p:nvPr/>
          </p:nvSpPr>
          <p:spPr>
            <a:xfrm>
              <a:off x="7123216" y="657625"/>
              <a:ext cx="25" cy="25"/>
            </a:xfrm>
            <a:custGeom>
              <a:avLst/>
              <a:gdLst/>
              <a:ahLst/>
              <a:cxnLst/>
              <a:rect l="l" t="t" r="r" b="b"/>
              <a:pathLst>
                <a:path w="1" h="1" fill="none" extrusionOk="0">
                  <a:moveTo>
                    <a:pt x="1" y="1"/>
                  </a:moveTo>
                  <a:lnTo>
                    <a:pt x="1"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108;p47">
              <a:extLst>
                <a:ext uri="{FF2B5EF4-FFF2-40B4-BE49-F238E27FC236}">
                  <a16:creationId xmlns:a16="http://schemas.microsoft.com/office/drawing/2014/main" id="{6FBD54BD-4519-4A24-8C57-E65AE3257301}"/>
                </a:ext>
              </a:extLst>
            </p:cNvPr>
            <p:cNvSpPr/>
            <p:nvPr/>
          </p:nvSpPr>
          <p:spPr>
            <a:xfrm>
              <a:off x="7209666" y="651550"/>
              <a:ext cx="25" cy="29250"/>
            </a:xfrm>
            <a:custGeom>
              <a:avLst/>
              <a:gdLst/>
              <a:ahLst/>
              <a:cxnLst/>
              <a:rect l="l" t="t" r="r" b="b"/>
              <a:pathLst>
                <a:path w="1" h="1170" fill="none" extrusionOk="0">
                  <a:moveTo>
                    <a:pt x="1" y="0"/>
                  </a:moveTo>
                  <a:lnTo>
                    <a:pt x="1" y="1169"/>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09;p47">
              <a:extLst>
                <a:ext uri="{FF2B5EF4-FFF2-40B4-BE49-F238E27FC236}">
                  <a16:creationId xmlns:a16="http://schemas.microsoft.com/office/drawing/2014/main" id="{E8B7F079-F897-412A-A9A8-A7AD058642D7}"/>
                </a:ext>
              </a:extLst>
            </p:cNvPr>
            <p:cNvSpPr/>
            <p:nvPr/>
          </p:nvSpPr>
          <p:spPr>
            <a:xfrm>
              <a:off x="7282141" y="632675"/>
              <a:ext cx="14025" cy="24975"/>
            </a:xfrm>
            <a:custGeom>
              <a:avLst/>
              <a:gdLst/>
              <a:ahLst/>
              <a:cxnLst/>
              <a:rect l="l" t="t" r="r" b="b"/>
              <a:pathLst>
                <a:path w="561" h="999" fill="none" extrusionOk="0">
                  <a:moveTo>
                    <a:pt x="560" y="999"/>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10;p47">
              <a:extLst>
                <a:ext uri="{FF2B5EF4-FFF2-40B4-BE49-F238E27FC236}">
                  <a16:creationId xmlns:a16="http://schemas.microsoft.com/office/drawing/2014/main" id="{A04C5406-A866-487E-9189-9EE4E678F77D}"/>
                </a:ext>
              </a:extLst>
            </p:cNvPr>
            <p:cNvSpPr/>
            <p:nvPr/>
          </p:nvSpPr>
          <p:spPr>
            <a:xfrm>
              <a:off x="7296141" y="657625"/>
              <a:ext cx="25" cy="25"/>
            </a:xfrm>
            <a:custGeom>
              <a:avLst/>
              <a:gdLst/>
              <a:ahLst/>
              <a:cxnLst/>
              <a:rect l="l" t="t" r="r" b="b"/>
              <a:pathLst>
                <a:path w="1" h="1" fill="none" extrusionOk="0">
                  <a:moveTo>
                    <a:pt x="0" y="1"/>
                  </a:moveTo>
                  <a:lnTo>
                    <a:pt x="0"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11;p47">
              <a:extLst>
                <a:ext uri="{FF2B5EF4-FFF2-40B4-BE49-F238E27FC236}">
                  <a16:creationId xmlns:a16="http://schemas.microsoft.com/office/drawing/2014/main" id="{E8FDCCFC-EA0E-4210-AEAD-204799C03A11}"/>
                </a:ext>
              </a:extLst>
            </p:cNvPr>
            <p:cNvSpPr/>
            <p:nvPr/>
          </p:nvSpPr>
          <p:spPr>
            <a:xfrm>
              <a:off x="7335116" y="579700"/>
              <a:ext cx="24975" cy="14025"/>
            </a:xfrm>
            <a:custGeom>
              <a:avLst/>
              <a:gdLst/>
              <a:ahLst/>
              <a:cxnLst/>
              <a:rect l="l" t="t" r="r" b="b"/>
              <a:pathLst>
                <a:path w="999" h="561" fill="none" extrusionOk="0">
                  <a:moveTo>
                    <a:pt x="999" y="56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12;p47">
              <a:extLst>
                <a:ext uri="{FF2B5EF4-FFF2-40B4-BE49-F238E27FC236}">
                  <a16:creationId xmlns:a16="http://schemas.microsoft.com/office/drawing/2014/main" id="{A1ADD502-2D39-4830-8EB9-37D70D7B504D}"/>
                </a:ext>
              </a:extLst>
            </p:cNvPr>
            <p:cNvSpPr/>
            <p:nvPr/>
          </p:nvSpPr>
          <p:spPr>
            <a:xfrm>
              <a:off x="7360066" y="593700"/>
              <a:ext cx="25" cy="25"/>
            </a:xfrm>
            <a:custGeom>
              <a:avLst/>
              <a:gdLst/>
              <a:ahLst/>
              <a:cxnLst/>
              <a:rect l="l" t="t" r="r" b="b"/>
              <a:pathLst>
                <a:path w="1" h="1" fill="none" extrusionOk="0">
                  <a:moveTo>
                    <a:pt x="1" y="0"/>
                  </a:moveTo>
                  <a:lnTo>
                    <a:pt x="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13;p47">
              <a:extLst>
                <a:ext uri="{FF2B5EF4-FFF2-40B4-BE49-F238E27FC236}">
                  <a16:creationId xmlns:a16="http://schemas.microsoft.com/office/drawing/2014/main" id="{33392EE0-AA69-41DA-8C10-D13BC925E241}"/>
                </a:ext>
              </a:extLst>
            </p:cNvPr>
            <p:cNvSpPr/>
            <p:nvPr/>
          </p:nvSpPr>
          <p:spPr>
            <a:xfrm>
              <a:off x="7353991" y="507225"/>
              <a:ext cx="29250" cy="25"/>
            </a:xfrm>
            <a:custGeom>
              <a:avLst/>
              <a:gdLst/>
              <a:ahLst/>
              <a:cxnLst/>
              <a:rect l="l" t="t" r="r" b="b"/>
              <a:pathLst>
                <a:path w="1170" h="1" fill="none" extrusionOk="0">
                  <a:moveTo>
                    <a:pt x="1169" y="1"/>
                  </a:moveTo>
                  <a:lnTo>
                    <a:pt x="0"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14;p47">
              <a:extLst>
                <a:ext uri="{FF2B5EF4-FFF2-40B4-BE49-F238E27FC236}">
                  <a16:creationId xmlns:a16="http://schemas.microsoft.com/office/drawing/2014/main" id="{F0F9EFE4-1E97-44D7-A276-50C8C74FA366}"/>
                </a:ext>
              </a:extLst>
            </p:cNvPr>
            <p:cNvSpPr/>
            <p:nvPr/>
          </p:nvSpPr>
          <p:spPr>
            <a:xfrm>
              <a:off x="7335116" y="420775"/>
              <a:ext cx="24975" cy="14025"/>
            </a:xfrm>
            <a:custGeom>
              <a:avLst/>
              <a:gdLst/>
              <a:ahLst/>
              <a:cxnLst/>
              <a:rect l="l" t="t" r="r" b="b"/>
              <a:pathLst>
                <a:path w="999" h="561" fill="none" extrusionOk="0">
                  <a:moveTo>
                    <a:pt x="0" y="561"/>
                  </a:moveTo>
                  <a:lnTo>
                    <a:pt x="999"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15;p47">
              <a:extLst>
                <a:ext uri="{FF2B5EF4-FFF2-40B4-BE49-F238E27FC236}">
                  <a16:creationId xmlns:a16="http://schemas.microsoft.com/office/drawing/2014/main" id="{9D9293C9-871E-4D67-AC0B-8ABC3245FFA8}"/>
                </a:ext>
              </a:extLst>
            </p:cNvPr>
            <p:cNvSpPr/>
            <p:nvPr/>
          </p:nvSpPr>
          <p:spPr>
            <a:xfrm>
              <a:off x="7360066" y="420775"/>
              <a:ext cx="25" cy="25"/>
            </a:xfrm>
            <a:custGeom>
              <a:avLst/>
              <a:gdLst/>
              <a:ahLst/>
              <a:cxnLst/>
              <a:rect l="l" t="t" r="r" b="b"/>
              <a:pathLst>
                <a:path w="1" h="1" fill="none" extrusionOk="0">
                  <a:moveTo>
                    <a:pt x="1" y="0"/>
                  </a:moveTo>
                  <a:lnTo>
                    <a:pt x="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16;p47">
              <a:extLst>
                <a:ext uri="{FF2B5EF4-FFF2-40B4-BE49-F238E27FC236}">
                  <a16:creationId xmlns:a16="http://schemas.microsoft.com/office/drawing/2014/main" id="{BCC75598-DAE6-4755-8DC5-6B4B498F761D}"/>
                </a:ext>
              </a:extLst>
            </p:cNvPr>
            <p:cNvSpPr/>
            <p:nvPr/>
          </p:nvSpPr>
          <p:spPr>
            <a:xfrm>
              <a:off x="7282141" y="356850"/>
              <a:ext cx="14025" cy="24975"/>
            </a:xfrm>
            <a:custGeom>
              <a:avLst/>
              <a:gdLst/>
              <a:ahLst/>
              <a:cxnLst/>
              <a:rect l="l" t="t" r="r" b="b"/>
              <a:pathLst>
                <a:path w="561" h="999" fill="none" extrusionOk="0">
                  <a:moveTo>
                    <a:pt x="560" y="0"/>
                  </a:moveTo>
                  <a:lnTo>
                    <a:pt x="0" y="999"/>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17;p47">
              <a:extLst>
                <a:ext uri="{FF2B5EF4-FFF2-40B4-BE49-F238E27FC236}">
                  <a16:creationId xmlns:a16="http://schemas.microsoft.com/office/drawing/2014/main" id="{EDE96B28-03DB-4E7A-8DCD-982FB95CD1AD}"/>
                </a:ext>
              </a:extLst>
            </p:cNvPr>
            <p:cNvSpPr/>
            <p:nvPr/>
          </p:nvSpPr>
          <p:spPr>
            <a:xfrm>
              <a:off x="7296141" y="356850"/>
              <a:ext cx="25" cy="25"/>
            </a:xfrm>
            <a:custGeom>
              <a:avLst/>
              <a:gdLst/>
              <a:ahLst/>
              <a:cxnLst/>
              <a:rect l="l" t="t" r="r" b="b"/>
              <a:pathLst>
                <a:path w="1" h="1" fill="none" extrusionOk="0">
                  <a:moveTo>
                    <a:pt x="0" y="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Grafik 7">
            <a:extLst>
              <a:ext uri="{FF2B5EF4-FFF2-40B4-BE49-F238E27FC236}">
                <a16:creationId xmlns:a16="http://schemas.microsoft.com/office/drawing/2014/main" id="{74751672-0250-4EDB-B85F-FC33C8EE06B2}"/>
              </a:ext>
            </a:extLst>
          </p:cNvPr>
          <p:cNvPicPr>
            <a:picLocks noChangeAspect="1"/>
          </p:cNvPicPr>
          <p:nvPr/>
        </p:nvPicPr>
        <p:blipFill>
          <a:blip r:embed="rId3"/>
          <a:stretch>
            <a:fillRect/>
          </a:stretch>
        </p:blipFill>
        <p:spPr>
          <a:xfrm>
            <a:off x="3620640" y="2007149"/>
            <a:ext cx="1812895" cy="1824821"/>
          </a:xfrm>
          <a:prstGeom prst="rect">
            <a:avLst/>
          </a:prstGeom>
        </p:spPr>
      </p:pic>
      <p:sp>
        <p:nvSpPr>
          <p:cNvPr id="18" name="Google Shape;1315;p41">
            <a:extLst>
              <a:ext uri="{FF2B5EF4-FFF2-40B4-BE49-F238E27FC236}">
                <a16:creationId xmlns:a16="http://schemas.microsoft.com/office/drawing/2014/main" id="{1E5BC0A1-2FD5-4631-9BAE-F149EB24994C}"/>
              </a:ext>
            </a:extLst>
          </p:cNvPr>
          <p:cNvSpPr/>
          <p:nvPr/>
        </p:nvSpPr>
        <p:spPr>
          <a:xfrm>
            <a:off x="2776737" y="1193899"/>
            <a:ext cx="2184360" cy="1668369"/>
          </a:xfrm>
          <a:custGeom>
            <a:avLst/>
            <a:gdLst/>
            <a:ahLst/>
            <a:cxnLst/>
            <a:rect l="l" t="t" r="r" b="b"/>
            <a:pathLst>
              <a:path w="34671" h="26481" extrusionOk="0">
                <a:moveTo>
                  <a:pt x="27636" y="1361"/>
                </a:moveTo>
                <a:cubicBezTo>
                  <a:pt x="30765" y="1361"/>
                  <a:pt x="33289" y="3804"/>
                  <a:pt x="33289" y="6810"/>
                </a:cubicBezTo>
                <a:cubicBezTo>
                  <a:pt x="33289" y="9815"/>
                  <a:pt x="30765" y="12259"/>
                  <a:pt x="27636" y="12259"/>
                </a:cubicBezTo>
                <a:lnTo>
                  <a:pt x="27513" y="12259"/>
                </a:lnTo>
                <a:cubicBezTo>
                  <a:pt x="24456" y="12187"/>
                  <a:pt x="21992" y="9775"/>
                  <a:pt x="21992" y="6810"/>
                </a:cubicBezTo>
                <a:cubicBezTo>
                  <a:pt x="21992" y="3845"/>
                  <a:pt x="24456" y="1432"/>
                  <a:pt x="27513" y="1361"/>
                </a:cubicBezTo>
                <a:close/>
                <a:moveTo>
                  <a:pt x="27462" y="1"/>
                </a:moveTo>
                <a:cubicBezTo>
                  <a:pt x="27125" y="1"/>
                  <a:pt x="26787" y="21"/>
                  <a:pt x="26460" y="62"/>
                </a:cubicBezTo>
                <a:cubicBezTo>
                  <a:pt x="11819" y="666"/>
                  <a:pt x="123" y="12239"/>
                  <a:pt x="1" y="26480"/>
                </a:cubicBezTo>
                <a:cubicBezTo>
                  <a:pt x="123" y="22749"/>
                  <a:pt x="3293" y="19753"/>
                  <a:pt x="7198" y="19753"/>
                </a:cubicBezTo>
                <a:cubicBezTo>
                  <a:pt x="10992" y="19753"/>
                  <a:pt x="14109" y="22586"/>
                  <a:pt x="14386" y="26174"/>
                </a:cubicBezTo>
                <a:cubicBezTo>
                  <a:pt x="14672" y="19396"/>
                  <a:pt x="20428" y="13977"/>
                  <a:pt x="27513" y="13905"/>
                </a:cubicBezTo>
                <a:lnTo>
                  <a:pt x="27513" y="13895"/>
                </a:lnTo>
                <a:cubicBezTo>
                  <a:pt x="31470" y="13875"/>
                  <a:pt x="34670" y="10777"/>
                  <a:pt x="34670" y="6953"/>
                </a:cubicBezTo>
                <a:cubicBezTo>
                  <a:pt x="34670" y="3395"/>
                  <a:pt x="31899" y="461"/>
                  <a:pt x="28331" y="41"/>
                </a:cubicBezTo>
                <a:cubicBezTo>
                  <a:pt x="28045" y="11"/>
                  <a:pt x="27759" y="1"/>
                  <a:pt x="27462" y="1"/>
                </a:cubicBezTo>
                <a:close/>
              </a:path>
            </a:pathLst>
          </a:custGeom>
          <a:solidFill>
            <a:srgbClr val="FFEDE0">
              <a:alpha val="7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316;p41">
            <a:extLst>
              <a:ext uri="{FF2B5EF4-FFF2-40B4-BE49-F238E27FC236}">
                <a16:creationId xmlns:a16="http://schemas.microsoft.com/office/drawing/2014/main" id="{A7174580-467F-4281-842B-C59154AB9EAF}"/>
              </a:ext>
            </a:extLst>
          </p:cNvPr>
          <p:cNvSpPr txBox="1"/>
          <p:nvPr/>
        </p:nvSpPr>
        <p:spPr>
          <a:xfrm>
            <a:off x="1309440" y="1048695"/>
            <a:ext cx="2311200" cy="288260"/>
          </a:xfrm>
          <a:prstGeom prst="rect">
            <a:avLst/>
          </a:prstGeom>
          <a:noFill/>
          <a:ln>
            <a:noFill/>
          </a:ln>
        </p:spPr>
        <p:txBody>
          <a:bodyPr spcFirstLastPara="1" wrap="square" lIns="91425" tIns="91425" rIns="91425" bIns="91425" anchor="t" anchorCtr="0">
            <a:noAutofit/>
          </a:bodyPr>
          <a:lstStyle/>
          <a:p>
            <a:pPr>
              <a:buSzPts val="2400"/>
            </a:pPr>
            <a:r>
              <a:rPr lang="en-US" sz="1600" spc="-50" dirty="0">
                <a:solidFill>
                  <a:schemeClr val="lt1"/>
                </a:solidFill>
                <a:latin typeface="+mj-lt"/>
                <a:cs typeface="Calibri"/>
                <a:sym typeface="Calibri"/>
              </a:rPr>
              <a:t>Soft drink with lunch</a:t>
            </a:r>
          </a:p>
        </p:txBody>
      </p:sp>
      <p:sp>
        <p:nvSpPr>
          <p:cNvPr id="20" name="Google Shape;1317;p41">
            <a:extLst>
              <a:ext uri="{FF2B5EF4-FFF2-40B4-BE49-F238E27FC236}">
                <a16:creationId xmlns:a16="http://schemas.microsoft.com/office/drawing/2014/main" id="{02D969BA-A84E-40EE-8D69-F074EDA406A5}"/>
              </a:ext>
            </a:extLst>
          </p:cNvPr>
          <p:cNvSpPr txBox="1"/>
          <p:nvPr/>
        </p:nvSpPr>
        <p:spPr>
          <a:xfrm>
            <a:off x="5163600" y="389130"/>
            <a:ext cx="2311200" cy="619878"/>
          </a:xfrm>
          <a:prstGeom prst="rect">
            <a:avLst/>
          </a:prstGeom>
          <a:noFill/>
          <a:ln>
            <a:noFill/>
          </a:ln>
        </p:spPr>
        <p:txBody>
          <a:bodyPr spcFirstLastPara="1" wrap="square" lIns="91425" tIns="91425" rIns="91425" bIns="91425" anchor="t" anchorCtr="0">
            <a:noAutofit/>
          </a:bodyPr>
          <a:lstStyle/>
          <a:p>
            <a:pPr>
              <a:buSzPts val="2400"/>
            </a:pPr>
            <a:r>
              <a:rPr lang="en-US" sz="1600" spc="-50" dirty="0">
                <a:solidFill>
                  <a:schemeClr val="lt1"/>
                </a:solidFill>
                <a:latin typeface="+mj-lt"/>
                <a:cs typeface="Calibri"/>
                <a:sym typeface="Calibri"/>
              </a:rPr>
              <a:t>Energy drink to stay awake</a:t>
            </a:r>
          </a:p>
        </p:txBody>
      </p:sp>
      <p:sp>
        <p:nvSpPr>
          <p:cNvPr id="22" name="Google Shape;1319;p41">
            <a:extLst>
              <a:ext uri="{FF2B5EF4-FFF2-40B4-BE49-F238E27FC236}">
                <a16:creationId xmlns:a16="http://schemas.microsoft.com/office/drawing/2014/main" id="{4405C9FB-EBAE-4BB1-A0B8-96A3FA2AFAF1}"/>
              </a:ext>
            </a:extLst>
          </p:cNvPr>
          <p:cNvSpPr/>
          <p:nvPr/>
        </p:nvSpPr>
        <p:spPr>
          <a:xfrm>
            <a:off x="2774542" y="2429441"/>
            <a:ext cx="1734081" cy="2117955"/>
          </a:xfrm>
          <a:custGeom>
            <a:avLst/>
            <a:gdLst/>
            <a:ahLst/>
            <a:cxnLst/>
            <a:rect l="l" t="t" r="r" b="b"/>
            <a:pathLst>
              <a:path w="27524" h="33617" extrusionOk="0">
                <a:moveTo>
                  <a:pt x="7004" y="1503"/>
                </a:moveTo>
                <a:cubicBezTo>
                  <a:pt x="10102" y="1503"/>
                  <a:pt x="12606" y="3896"/>
                  <a:pt x="12658" y="6871"/>
                </a:cubicBezTo>
                <a:lnTo>
                  <a:pt x="12658" y="6952"/>
                </a:lnTo>
                <a:cubicBezTo>
                  <a:pt x="12658" y="9958"/>
                  <a:pt x="10132" y="12402"/>
                  <a:pt x="7004" y="12402"/>
                </a:cubicBezTo>
                <a:cubicBezTo>
                  <a:pt x="3886" y="12402"/>
                  <a:pt x="1360" y="9958"/>
                  <a:pt x="1360" y="6952"/>
                </a:cubicBezTo>
                <a:lnTo>
                  <a:pt x="1360" y="6871"/>
                </a:lnTo>
                <a:cubicBezTo>
                  <a:pt x="1412" y="3896"/>
                  <a:pt x="3916" y="1503"/>
                  <a:pt x="7004" y="1503"/>
                </a:cubicBezTo>
                <a:close/>
                <a:moveTo>
                  <a:pt x="7208" y="0"/>
                </a:moveTo>
                <a:cubicBezTo>
                  <a:pt x="3303" y="0"/>
                  <a:pt x="133" y="2996"/>
                  <a:pt x="11" y="6727"/>
                </a:cubicBezTo>
                <a:lnTo>
                  <a:pt x="11" y="6871"/>
                </a:lnTo>
                <a:cubicBezTo>
                  <a:pt x="11" y="6891"/>
                  <a:pt x="1" y="6922"/>
                  <a:pt x="1" y="6952"/>
                </a:cubicBezTo>
                <a:cubicBezTo>
                  <a:pt x="1" y="7014"/>
                  <a:pt x="11" y="7075"/>
                  <a:pt x="11" y="7136"/>
                </a:cubicBezTo>
                <a:cubicBezTo>
                  <a:pt x="103" y="21736"/>
                  <a:pt x="12372" y="33555"/>
                  <a:pt x="27523" y="33616"/>
                </a:cubicBezTo>
                <a:cubicBezTo>
                  <a:pt x="23618" y="33534"/>
                  <a:pt x="20469" y="30457"/>
                  <a:pt x="20469" y="26664"/>
                </a:cubicBezTo>
                <a:cubicBezTo>
                  <a:pt x="20469" y="23014"/>
                  <a:pt x="23393" y="20018"/>
                  <a:pt x="27104" y="19743"/>
                </a:cubicBezTo>
                <a:cubicBezTo>
                  <a:pt x="20213" y="19466"/>
                  <a:pt x="14682" y="14129"/>
                  <a:pt x="14396" y="7484"/>
                </a:cubicBezTo>
                <a:cubicBezTo>
                  <a:pt x="14385" y="7311"/>
                  <a:pt x="14385" y="7127"/>
                  <a:pt x="14385" y="6952"/>
                </a:cubicBezTo>
                <a:lnTo>
                  <a:pt x="14385" y="6871"/>
                </a:lnTo>
                <a:cubicBezTo>
                  <a:pt x="14385" y="6718"/>
                  <a:pt x="14385" y="6574"/>
                  <a:pt x="14396" y="6421"/>
                </a:cubicBezTo>
                <a:cubicBezTo>
                  <a:pt x="14119" y="2833"/>
                  <a:pt x="11002" y="0"/>
                  <a:pt x="7208" y="0"/>
                </a:cubicBezTo>
                <a:close/>
              </a:path>
            </a:pathLst>
          </a:custGeom>
          <a:solidFill>
            <a:srgbClr val="FFFFB2">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320;p41">
            <a:extLst>
              <a:ext uri="{FF2B5EF4-FFF2-40B4-BE49-F238E27FC236}">
                <a16:creationId xmlns:a16="http://schemas.microsoft.com/office/drawing/2014/main" id="{6452F615-EA05-4F0A-ACEA-1CEE4A3456C9}"/>
              </a:ext>
            </a:extLst>
          </p:cNvPr>
          <p:cNvSpPr txBox="1"/>
          <p:nvPr/>
        </p:nvSpPr>
        <p:spPr>
          <a:xfrm>
            <a:off x="547778" y="3186823"/>
            <a:ext cx="2311200" cy="545068"/>
          </a:xfrm>
          <a:prstGeom prst="rect">
            <a:avLst/>
          </a:prstGeom>
          <a:noFill/>
          <a:ln>
            <a:noFill/>
          </a:ln>
        </p:spPr>
        <p:txBody>
          <a:bodyPr spcFirstLastPara="1" wrap="square" lIns="91425" tIns="91425" rIns="91425" bIns="91425" anchor="t" anchorCtr="0">
            <a:noAutofit/>
          </a:bodyPr>
          <a:lstStyle/>
          <a:p>
            <a:pPr marL="0" lvl="0" indent="0">
              <a:buSzPts val="2400"/>
              <a:buFont typeface="Arial"/>
              <a:buNone/>
            </a:pPr>
            <a:r>
              <a:rPr lang="en-US" sz="1600" spc="-50" dirty="0">
                <a:solidFill>
                  <a:schemeClr val="lt1"/>
                </a:solidFill>
                <a:latin typeface="+mj-lt"/>
                <a:cs typeface="Calibri"/>
                <a:sym typeface="Calibri"/>
              </a:rPr>
              <a:t>1 x wake up milk coffee and 1 x milk coffee to go</a:t>
            </a:r>
          </a:p>
        </p:txBody>
      </p:sp>
      <p:sp>
        <p:nvSpPr>
          <p:cNvPr id="26" name="Google Shape;1323;p41">
            <a:extLst>
              <a:ext uri="{FF2B5EF4-FFF2-40B4-BE49-F238E27FC236}">
                <a16:creationId xmlns:a16="http://schemas.microsoft.com/office/drawing/2014/main" id="{0FB93A1F-77C7-4F23-8908-766615A5CCBF}"/>
              </a:ext>
            </a:extLst>
          </p:cNvPr>
          <p:cNvSpPr/>
          <p:nvPr/>
        </p:nvSpPr>
        <p:spPr>
          <a:xfrm>
            <a:off x="4501997" y="1192825"/>
            <a:ext cx="1749516" cy="2123751"/>
          </a:xfrm>
          <a:custGeom>
            <a:avLst/>
            <a:gdLst/>
            <a:ahLst/>
            <a:cxnLst/>
            <a:rect l="l" t="t" r="r" b="b"/>
            <a:pathLst>
              <a:path w="27769" h="33709" extrusionOk="0">
                <a:moveTo>
                  <a:pt x="20601" y="21471"/>
                </a:moveTo>
                <a:cubicBezTo>
                  <a:pt x="23607" y="21471"/>
                  <a:pt x="26061" y="23730"/>
                  <a:pt x="26245" y="26583"/>
                </a:cubicBezTo>
                <a:cubicBezTo>
                  <a:pt x="26245" y="26695"/>
                  <a:pt x="26255" y="26798"/>
                  <a:pt x="26255" y="26910"/>
                </a:cubicBezTo>
                <a:cubicBezTo>
                  <a:pt x="26255" y="29926"/>
                  <a:pt x="23720" y="32359"/>
                  <a:pt x="20601" y="32359"/>
                </a:cubicBezTo>
                <a:cubicBezTo>
                  <a:pt x="17483" y="32359"/>
                  <a:pt x="14957" y="29926"/>
                  <a:pt x="14957" y="26910"/>
                </a:cubicBezTo>
                <a:cubicBezTo>
                  <a:pt x="14957" y="26798"/>
                  <a:pt x="14957" y="26695"/>
                  <a:pt x="14968" y="26583"/>
                </a:cubicBezTo>
                <a:cubicBezTo>
                  <a:pt x="15141" y="23730"/>
                  <a:pt x="17606" y="21471"/>
                  <a:pt x="20601" y="21471"/>
                </a:cubicBezTo>
                <a:close/>
                <a:moveTo>
                  <a:pt x="818" y="0"/>
                </a:moveTo>
                <a:lnTo>
                  <a:pt x="818" y="0"/>
                </a:lnTo>
                <a:cubicBezTo>
                  <a:pt x="4386" y="420"/>
                  <a:pt x="7157" y="3354"/>
                  <a:pt x="7157" y="6912"/>
                </a:cubicBezTo>
                <a:cubicBezTo>
                  <a:pt x="7157" y="10736"/>
                  <a:pt x="3957" y="13834"/>
                  <a:pt x="0" y="13854"/>
                </a:cubicBezTo>
                <a:lnTo>
                  <a:pt x="0" y="13864"/>
                </a:lnTo>
                <a:lnTo>
                  <a:pt x="123" y="13864"/>
                </a:lnTo>
                <a:cubicBezTo>
                  <a:pt x="7249" y="13864"/>
                  <a:pt x="13056" y="19283"/>
                  <a:pt x="13383" y="26071"/>
                </a:cubicBezTo>
                <a:cubicBezTo>
                  <a:pt x="13383" y="26235"/>
                  <a:pt x="13394" y="26409"/>
                  <a:pt x="13394" y="26583"/>
                </a:cubicBezTo>
                <a:lnTo>
                  <a:pt x="13394" y="26664"/>
                </a:lnTo>
                <a:cubicBezTo>
                  <a:pt x="13394" y="26910"/>
                  <a:pt x="13383" y="27145"/>
                  <a:pt x="13373" y="27391"/>
                </a:cubicBezTo>
                <a:cubicBezTo>
                  <a:pt x="13700" y="30938"/>
                  <a:pt x="16788" y="33709"/>
                  <a:pt x="20550" y="33709"/>
                </a:cubicBezTo>
                <a:cubicBezTo>
                  <a:pt x="24527" y="33709"/>
                  <a:pt x="27758" y="30601"/>
                  <a:pt x="27758" y="26757"/>
                </a:cubicBezTo>
                <a:lnTo>
                  <a:pt x="27758" y="26583"/>
                </a:lnTo>
                <a:lnTo>
                  <a:pt x="27768" y="26583"/>
                </a:lnTo>
                <a:cubicBezTo>
                  <a:pt x="27727" y="12116"/>
                  <a:pt x="15734" y="359"/>
                  <a:pt x="818" y="0"/>
                </a:cubicBezTo>
                <a:close/>
              </a:path>
            </a:pathLst>
          </a:custGeom>
          <a:solidFill>
            <a:srgbClr val="FFF4D2">
              <a:alpha val="6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324;p41">
            <a:extLst>
              <a:ext uri="{FF2B5EF4-FFF2-40B4-BE49-F238E27FC236}">
                <a16:creationId xmlns:a16="http://schemas.microsoft.com/office/drawing/2014/main" id="{2B7E532F-BF30-41F2-8CDC-7CAA24BDE6B9}"/>
              </a:ext>
            </a:extLst>
          </p:cNvPr>
          <p:cNvSpPr txBox="1"/>
          <p:nvPr/>
        </p:nvSpPr>
        <p:spPr>
          <a:xfrm>
            <a:off x="6373709" y="3577071"/>
            <a:ext cx="2435100" cy="360509"/>
          </a:xfrm>
          <a:prstGeom prst="rect">
            <a:avLst/>
          </a:prstGeom>
          <a:noFill/>
          <a:ln>
            <a:noFill/>
          </a:ln>
        </p:spPr>
        <p:txBody>
          <a:bodyPr spcFirstLastPara="1" wrap="square" lIns="91425" tIns="91425" rIns="91425" bIns="91425" anchor="t" anchorCtr="0">
            <a:noAutofit/>
          </a:bodyPr>
          <a:lstStyle/>
          <a:p>
            <a:pPr>
              <a:buSzPts val="2400"/>
            </a:pPr>
            <a:r>
              <a:rPr lang="en-US" sz="1600" spc="-50" dirty="0">
                <a:solidFill>
                  <a:schemeClr val="lt1"/>
                </a:solidFill>
                <a:latin typeface="+mj-lt"/>
                <a:cs typeface="Calibri"/>
                <a:sym typeface="Calibri"/>
              </a:rPr>
              <a:t>Alcoholic drink</a:t>
            </a:r>
          </a:p>
        </p:txBody>
      </p:sp>
      <p:sp>
        <p:nvSpPr>
          <p:cNvPr id="28" name="Google Shape;1325;p41">
            <a:extLst>
              <a:ext uri="{FF2B5EF4-FFF2-40B4-BE49-F238E27FC236}">
                <a16:creationId xmlns:a16="http://schemas.microsoft.com/office/drawing/2014/main" id="{0328AE41-4A4D-4209-AF42-084ADEC1390E}"/>
              </a:ext>
            </a:extLst>
          </p:cNvPr>
          <p:cNvSpPr txBox="1"/>
          <p:nvPr/>
        </p:nvSpPr>
        <p:spPr>
          <a:xfrm>
            <a:off x="6343186" y="1968117"/>
            <a:ext cx="2435100" cy="726437"/>
          </a:xfrm>
          <a:prstGeom prst="rect">
            <a:avLst/>
          </a:prstGeom>
          <a:noFill/>
          <a:ln>
            <a:noFill/>
          </a:ln>
        </p:spPr>
        <p:txBody>
          <a:bodyPr spcFirstLastPara="1" wrap="square" lIns="91425" tIns="91425" rIns="91425" bIns="91425" anchor="t" anchorCtr="0">
            <a:noAutofit/>
          </a:bodyPr>
          <a:lstStyle/>
          <a:p>
            <a:pPr>
              <a:buSzPts val="2400"/>
            </a:pPr>
            <a:r>
              <a:rPr lang="en-US" sz="1600" spc="-50" dirty="0">
                <a:solidFill>
                  <a:schemeClr val="lt1"/>
                </a:solidFill>
                <a:latin typeface="+mj-lt"/>
                <a:cs typeface="Calibri"/>
                <a:sym typeface="Calibri"/>
              </a:rPr>
              <a:t>Protein drink after sport</a:t>
            </a:r>
          </a:p>
        </p:txBody>
      </p:sp>
      <p:sp>
        <p:nvSpPr>
          <p:cNvPr id="30" name="Google Shape;1327;p41">
            <a:extLst>
              <a:ext uri="{FF2B5EF4-FFF2-40B4-BE49-F238E27FC236}">
                <a16:creationId xmlns:a16="http://schemas.microsoft.com/office/drawing/2014/main" id="{7E76CEFE-CC29-4135-9CBF-F4E9249AC061}"/>
              </a:ext>
            </a:extLst>
          </p:cNvPr>
          <p:cNvSpPr/>
          <p:nvPr/>
        </p:nvSpPr>
        <p:spPr>
          <a:xfrm>
            <a:off x="4057765" y="2862269"/>
            <a:ext cx="2193999" cy="1685128"/>
          </a:xfrm>
          <a:custGeom>
            <a:avLst/>
            <a:gdLst/>
            <a:ahLst/>
            <a:cxnLst/>
            <a:rect l="l" t="t" r="r" b="b"/>
            <a:pathLst>
              <a:path w="34824" h="26747" extrusionOk="0">
                <a:moveTo>
                  <a:pt x="7178" y="14529"/>
                </a:moveTo>
                <a:cubicBezTo>
                  <a:pt x="10307" y="14529"/>
                  <a:pt x="12831" y="16972"/>
                  <a:pt x="12831" y="19978"/>
                </a:cubicBezTo>
                <a:cubicBezTo>
                  <a:pt x="12831" y="22984"/>
                  <a:pt x="10307" y="25428"/>
                  <a:pt x="7178" y="25428"/>
                </a:cubicBezTo>
                <a:lnTo>
                  <a:pt x="7055" y="25428"/>
                </a:lnTo>
                <a:cubicBezTo>
                  <a:pt x="3998" y="25356"/>
                  <a:pt x="1534" y="22943"/>
                  <a:pt x="1534" y="19978"/>
                </a:cubicBezTo>
                <a:cubicBezTo>
                  <a:pt x="1534" y="17013"/>
                  <a:pt x="3998" y="14600"/>
                  <a:pt x="7055" y="14529"/>
                </a:cubicBezTo>
                <a:close/>
                <a:moveTo>
                  <a:pt x="34813" y="1"/>
                </a:moveTo>
                <a:lnTo>
                  <a:pt x="34813" y="175"/>
                </a:lnTo>
                <a:cubicBezTo>
                  <a:pt x="34813" y="4019"/>
                  <a:pt x="31582" y="7127"/>
                  <a:pt x="27605" y="7127"/>
                </a:cubicBezTo>
                <a:cubicBezTo>
                  <a:pt x="23843" y="7127"/>
                  <a:pt x="20755" y="4356"/>
                  <a:pt x="20428" y="809"/>
                </a:cubicBezTo>
                <a:cubicBezTo>
                  <a:pt x="20049" y="7352"/>
                  <a:pt x="14569" y="12587"/>
                  <a:pt x="7771" y="12862"/>
                </a:cubicBezTo>
                <a:cubicBezTo>
                  <a:pt x="7576" y="12873"/>
                  <a:pt x="7383" y="12883"/>
                  <a:pt x="7178" y="12883"/>
                </a:cubicBezTo>
                <a:lnTo>
                  <a:pt x="7055" y="12883"/>
                </a:lnTo>
                <a:cubicBezTo>
                  <a:pt x="6912" y="12873"/>
                  <a:pt x="6779" y="12873"/>
                  <a:pt x="6636" y="12873"/>
                </a:cubicBezTo>
                <a:cubicBezTo>
                  <a:pt x="2925" y="13148"/>
                  <a:pt x="1" y="16144"/>
                  <a:pt x="1" y="19794"/>
                </a:cubicBezTo>
                <a:cubicBezTo>
                  <a:pt x="1" y="23587"/>
                  <a:pt x="3150" y="26664"/>
                  <a:pt x="7055" y="26746"/>
                </a:cubicBezTo>
                <a:lnTo>
                  <a:pt x="7239" y="26746"/>
                </a:lnTo>
                <a:cubicBezTo>
                  <a:pt x="22483" y="26716"/>
                  <a:pt x="34823" y="14795"/>
                  <a:pt x="34823" y="82"/>
                </a:cubicBezTo>
                <a:lnTo>
                  <a:pt x="34823" y="1"/>
                </a:lnTo>
                <a:close/>
              </a:path>
            </a:pathLst>
          </a:custGeom>
          <a:solidFill>
            <a:srgbClr val="FFEEBB">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Bogen 72">
            <a:extLst>
              <a:ext uri="{FF2B5EF4-FFF2-40B4-BE49-F238E27FC236}">
                <a16:creationId xmlns:a16="http://schemas.microsoft.com/office/drawing/2014/main" id="{BD030CBE-CDF7-4EFA-9E53-EDBE547D868F}"/>
              </a:ext>
            </a:extLst>
          </p:cNvPr>
          <p:cNvSpPr/>
          <p:nvPr/>
        </p:nvSpPr>
        <p:spPr>
          <a:xfrm>
            <a:off x="2643537" y="1048695"/>
            <a:ext cx="3730172" cy="3673883"/>
          </a:xfrm>
          <a:prstGeom prst="arc">
            <a:avLst>
              <a:gd name="adj1" fmla="val 7273163"/>
              <a:gd name="adj2" fmla="val 3673038"/>
            </a:avLst>
          </a:prstGeom>
          <a:ln w="31750">
            <a:solidFill>
              <a:srgbClr val="0A5F9E"/>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pic>
        <p:nvPicPr>
          <p:cNvPr id="10" name="Grafik 9" descr="Kaffee">
            <a:extLst>
              <a:ext uri="{FF2B5EF4-FFF2-40B4-BE49-F238E27FC236}">
                <a16:creationId xmlns:a16="http://schemas.microsoft.com/office/drawing/2014/main" id="{92F52C7E-024B-4694-B744-88E2EF1F64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99765" y="3726542"/>
            <a:ext cx="741205" cy="741205"/>
          </a:xfrm>
          <a:prstGeom prst="rect">
            <a:avLst/>
          </a:prstGeom>
        </p:spPr>
      </p:pic>
      <p:pic>
        <p:nvPicPr>
          <p:cNvPr id="58" name="Grafik 57">
            <a:extLst>
              <a:ext uri="{FF2B5EF4-FFF2-40B4-BE49-F238E27FC236}">
                <a16:creationId xmlns:a16="http://schemas.microsoft.com/office/drawing/2014/main" id="{DA3A19D7-1329-42A9-BDE4-869AC9140707}"/>
              </a:ext>
            </a:extLst>
          </p:cNvPr>
          <p:cNvPicPr>
            <a:picLocks noChangeAspect="1"/>
          </p:cNvPicPr>
          <p:nvPr/>
        </p:nvPicPr>
        <p:blipFill>
          <a:blip r:embed="rId6">
            <a:duotone>
              <a:prstClr val="black"/>
              <a:schemeClr val="accent2">
                <a:tint val="45000"/>
                <a:satMod val="400000"/>
              </a:schemeClr>
            </a:duotone>
          </a:blip>
          <a:stretch>
            <a:fillRect/>
          </a:stretch>
        </p:blipFill>
        <p:spPr>
          <a:xfrm>
            <a:off x="2953822" y="2584448"/>
            <a:ext cx="516401" cy="602376"/>
          </a:xfrm>
          <a:prstGeom prst="rect">
            <a:avLst/>
          </a:prstGeom>
          <a:noFill/>
          <a:ln>
            <a:noFill/>
          </a:ln>
        </p:spPr>
      </p:pic>
      <p:pic>
        <p:nvPicPr>
          <p:cNvPr id="64" name="Grafik 63">
            <a:extLst>
              <a:ext uri="{FF2B5EF4-FFF2-40B4-BE49-F238E27FC236}">
                <a16:creationId xmlns:a16="http://schemas.microsoft.com/office/drawing/2014/main" id="{BCC7B825-B072-4AD0-AB3A-6212DBD7DF8B}"/>
              </a:ext>
            </a:extLst>
          </p:cNvPr>
          <p:cNvPicPr>
            <a:picLocks noChangeAspect="1"/>
          </p:cNvPicPr>
          <p:nvPr/>
        </p:nvPicPr>
        <p:blipFill>
          <a:blip r:embed="rId7">
            <a:duotone>
              <a:prstClr val="black"/>
              <a:schemeClr val="accent6">
                <a:tint val="45000"/>
                <a:satMod val="400000"/>
              </a:schemeClr>
            </a:duotone>
          </a:blip>
          <a:stretch>
            <a:fillRect/>
          </a:stretch>
        </p:blipFill>
        <p:spPr>
          <a:xfrm>
            <a:off x="4210265" y="1437968"/>
            <a:ext cx="633643" cy="298960"/>
          </a:xfrm>
          <a:prstGeom prst="rect">
            <a:avLst/>
          </a:prstGeom>
        </p:spPr>
      </p:pic>
      <p:pic>
        <p:nvPicPr>
          <p:cNvPr id="65" name="Grafik 64">
            <a:extLst>
              <a:ext uri="{FF2B5EF4-FFF2-40B4-BE49-F238E27FC236}">
                <a16:creationId xmlns:a16="http://schemas.microsoft.com/office/drawing/2014/main" id="{C5748446-7F08-40F8-AEDC-00E6CA67BF96}"/>
              </a:ext>
            </a:extLst>
          </p:cNvPr>
          <p:cNvPicPr>
            <a:picLocks noChangeAspect="1"/>
          </p:cNvPicPr>
          <p:nvPr/>
        </p:nvPicPr>
        <p:blipFill>
          <a:blip r:embed="rId8">
            <a:duotone>
              <a:prstClr val="black"/>
              <a:schemeClr val="tx2">
                <a:tint val="45000"/>
                <a:satMod val="400000"/>
              </a:schemeClr>
            </a:duotone>
          </a:blip>
          <a:stretch>
            <a:fillRect/>
          </a:stretch>
        </p:blipFill>
        <p:spPr>
          <a:xfrm>
            <a:off x="5506900" y="2584448"/>
            <a:ext cx="634571" cy="622088"/>
          </a:xfrm>
          <a:prstGeom prst="rect">
            <a:avLst/>
          </a:prstGeom>
        </p:spPr>
      </p:pic>
      <p:sp>
        <p:nvSpPr>
          <p:cNvPr id="2" name="Titel 1">
            <a:extLst>
              <a:ext uri="{FF2B5EF4-FFF2-40B4-BE49-F238E27FC236}">
                <a16:creationId xmlns:a16="http://schemas.microsoft.com/office/drawing/2014/main" id="{EBDC271A-B7D7-4DC3-B000-1A94EEF1DFF9}"/>
              </a:ext>
            </a:extLst>
          </p:cNvPr>
          <p:cNvSpPr>
            <a:spLocks noGrp="1"/>
          </p:cNvSpPr>
          <p:nvPr>
            <p:ph type="title"/>
          </p:nvPr>
        </p:nvSpPr>
        <p:spPr/>
        <p:txBody>
          <a:bodyPr/>
          <a:lstStyle/>
          <a:p>
            <a:r>
              <a:rPr lang="en-US" dirty="0"/>
              <a:t>Unhealthy drinking habits throughout the day</a:t>
            </a:r>
            <a:endParaRPr lang="de-CH" dirty="0"/>
          </a:p>
        </p:txBody>
      </p:sp>
      <p:sp>
        <p:nvSpPr>
          <p:cNvPr id="3" name="Rechteck: abgerundete Ecken 2">
            <a:extLst>
              <a:ext uri="{FF2B5EF4-FFF2-40B4-BE49-F238E27FC236}">
                <a16:creationId xmlns:a16="http://schemas.microsoft.com/office/drawing/2014/main" id="{56AD3CF6-5833-4B5A-9B3C-2C451DC619FF}"/>
              </a:ext>
            </a:extLst>
          </p:cNvPr>
          <p:cNvSpPr/>
          <p:nvPr/>
        </p:nvSpPr>
        <p:spPr>
          <a:xfrm>
            <a:off x="1516805" y="3937580"/>
            <a:ext cx="1101247" cy="466914"/>
          </a:xfrm>
          <a:prstGeom prst="roundRect">
            <a:avLst/>
          </a:prstGeom>
          <a:solidFill>
            <a:srgbClr val="FFFFE8"/>
          </a:solidFill>
          <a:ln>
            <a:solidFill>
              <a:srgbClr val="FFFFE8"/>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CH" b="1" dirty="0">
                <a:solidFill>
                  <a:srgbClr val="0A5F9E"/>
                </a:solidFill>
              </a:rPr>
              <a:t>260 kcal</a:t>
            </a:r>
          </a:p>
        </p:txBody>
      </p:sp>
      <p:sp>
        <p:nvSpPr>
          <p:cNvPr id="46" name="Rechteck: abgerundete Ecken 45">
            <a:extLst>
              <a:ext uri="{FF2B5EF4-FFF2-40B4-BE49-F238E27FC236}">
                <a16:creationId xmlns:a16="http://schemas.microsoft.com/office/drawing/2014/main" id="{15DE0BF6-F1E7-47A0-85E5-4808269AE486}"/>
              </a:ext>
            </a:extLst>
          </p:cNvPr>
          <p:cNvSpPr/>
          <p:nvPr/>
        </p:nvSpPr>
        <p:spPr>
          <a:xfrm>
            <a:off x="1509350" y="1489168"/>
            <a:ext cx="1101247" cy="466914"/>
          </a:xfrm>
          <a:prstGeom prst="roundRect">
            <a:avLst/>
          </a:prstGeom>
          <a:solidFill>
            <a:srgbClr val="FFFFE8"/>
          </a:solidFill>
          <a:ln>
            <a:solidFill>
              <a:srgbClr val="FFFFE8"/>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CH" b="1" dirty="0">
                <a:solidFill>
                  <a:srgbClr val="0A5F9E"/>
                </a:solidFill>
              </a:rPr>
              <a:t>190 kcal</a:t>
            </a:r>
          </a:p>
        </p:txBody>
      </p:sp>
      <p:sp>
        <p:nvSpPr>
          <p:cNvPr id="47" name="Rechteck: abgerundete Ecken 46">
            <a:extLst>
              <a:ext uri="{FF2B5EF4-FFF2-40B4-BE49-F238E27FC236}">
                <a16:creationId xmlns:a16="http://schemas.microsoft.com/office/drawing/2014/main" id="{1B61AF79-BA84-4296-8509-D6636A53BD08}"/>
              </a:ext>
            </a:extLst>
          </p:cNvPr>
          <p:cNvSpPr/>
          <p:nvPr/>
        </p:nvSpPr>
        <p:spPr>
          <a:xfrm>
            <a:off x="6145121" y="843036"/>
            <a:ext cx="1101247" cy="466914"/>
          </a:xfrm>
          <a:prstGeom prst="roundRect">
            <a:avLst/>
          </a:prstGeom>
          <a:solidFill>
            <a:srgbClr val="FFFFE8"/>
          </a:solidFill>
          <a:ln>
            <a:solidFill>
              <a:srgbClr val="FFFFE8"/>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CH" b="1" dirty="0">
                <a:solidFill>
                  <a:srgbClr val="0A5F9E"/>
                </a:solidFill>
              </a:rPr>
              <a:t>120 kcal</a:t>
            </a:r>
          </a:p>
        </p:txBody>
      </p:sp>
      <p:sp>
        <p:nvSpPr>
          <p:cNvPr id="48" name="Rechteck: abgerundete Ecken 47">
            <a:extLst>
              <a:ext uri="{FF2B5EF4-FFF2-40B4-BE49-F238E27FC236}">
                <a16:creationId xmlns:a16="http://schemas.microsoft.com/office/drawing/2014/main" id="{D67878F9-1798-44B6-968C-ED67497963C1}"/>
              </a:ext>
            </a:extLst>
          </p:cNvPr>
          <p:cNvSpPr/>
          <p:nvPr/>
        </p:nvSpPr>
        <p:spPr>
          <a:xfrm>
            <a:off x="6924176" y="2474843"/>
            <a:ext cx="1101247" cy="466914"/>
          </a:xfrm>
          <a:prstGeom prst="roundRect">
            <a:avLst/>
          </a:prstGeom>
          <a:solidFill>
            <a:srgbClr val="FFFFE8"/>
          </a:solidFill>
          <a:ln>
            <a:solidFill>
              <a:srgbClr val="FFFFE8"/>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CH" b="1" dirty="0">
                <a:solidFill>
                  <a:srgbClr val="0A5F9E"/>
                </a:solidFill>
              </a:rPr>
              <a:t>200 kcal</a:t>
            </a:r>
          </a:p>
        </p:txBody>
      </p:sp>
      <p:sp>
        <p:nvSpPr>
          <p:cNvPr id="49" name="Rechteck: abgerundete Ecken 48">
            <a:extLst>
              <a:ext uri="{FF2B5EF4-FFF2-40B4-BE49-F238E27FC236}">
                <a16:creationId xmlns:a16="http://schemas.microsoft.com/office/drawing/2014/main" id="{FD49DB9F-73D8-496C-B266-387AA6FA49AF}"/>
              </a:ext>
            </a:extLst>
          </p:cNvPr>
          <p:cNvSpPr/>
          <p:nvPr/>
        </p:nvSpPr>
        <p:spPr>
          <a:xfrm>
            <a:off x="6251513" y="4013416"/>
            <a:ext cx="1101247" cy="466914"/>
          </a:xfrm>
          <a:prstGeom prst="roundRect">
            <a:avLst/>
          </a:prstGeom>
          <a:solidFill>
            <a:srgbClr val="FFFFE8"/>
          </a:solidFill>
          <a:ln>
            <a:solidFill>
              <a:srgbClr val="FFFFE8"/>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CH" b="1" dirty="0">
                <a:solidFill>
                  <a:srgbClr val="0A5F9E"/>
                </a:solidFill>
              </a:rPr>
              <a:t>230 kcal</a:t>
            </a:r>
          </a:p>
        </p:txBody>
      </p:sp>
      <p:sp>
        <p:nvSpPr>
          <p:cNvPr id="50" name="Google Shape;1324;p41">
            <a:extLst>
              <a:ext uri="{FF2B5EF4-FFF2-40B4-BE49-F238E27FC236}">
                <a16:creationId xmlns:a16="http://schemas.microsoft.com/office/drawing/2014/main" id="{8CECDF7C-419B-4969-90F0-FD93716640DF}"/>
              </a:ext>
            </a:extLst>
          </p:cNvPr>
          <p:cNvSpPr txBox="1"/>
          <p:nvPr/>
        </p:nvSpPr>
        <p:spPr>
          <a:xfrm>
            <a:off x="7892646" y="3816995"/>
            <a:ext cx="683400" cy="326550"/>
          </a:xfrm>
          <a:prstGeom prst="rect">
            <a:avLst/>
          </a:prstGeom>
          <a:noFill/>
          <a:ln>
            <a:noFill/>
          </a:ln>
        </p:spPr>
        <p:txBody>
          <a:bodyPr spcFirstLastPara="1" wrap="square" lIns="91425" tIns="91425" rIns="91425" bIns="91425" anchor="t" anchorCtr="0">
            <a:noAutofit/>
          </a:bodyPr>
          <a:lstStyle/>
          <a:p>
            <a:pPr>
              <a:buSzPts val="2400"/>
            </a:pPr>
            <a:r>
              <a:rPr lang="en-US" sz="1600" b="1" spc="-50" dirty="0">
                <a:solidFill>
                  <a:schemeClr val="lt1"/>
                </a:solidFill>
                <a:latin typeface="+mj-lt"/>
                <a:cs typeface="Calibri"/>
                <a:sym typeface="Calibri"/>
              </a:rPr>
              <a:t>Total</a:t>
            </a:r>
          </a:p>
        </p:txBody>
      </p:sp>
      <p:sp>
        <p:nvSpPr>
          <p:cNvPr id="51" name="Rechteck: abgerundete Ecken 50">
            <a:extLst>
              <a:ext uri="{FF2B5EF4-FFF2-40B4-BE49-F238E27FC236}">
                <a16:creationId xmlns:a16="http://schemas.microsoft.com/office/drawing/2014/main" id="{3A91E042-720C-44AE-A138-D14814140102}"/>
              </a:ext>
            </a:extLst>
          </p:cNvPr>
          <p:cNvSpPr/>
          <p:nvPr/>
        </p:nvSpPr>
        <p:spPr>
          <a:xfrm>
            <a:off x="7968030" y="4171037"/>
            <a:ext cx="1101247" cy="46691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CH" b="1" dirty="0">
                <a:solidFill>
                  <a:schemeClr val="accent4">
                    <a:lumMod val="20000"/>
                    <a:lumOff val="80000"/>
                  </a:schemeClr>
                </a:solidFill>
              </a:rPr>
              <a:t>1000 kcal</a:t>
            </a:r>
          </a:p>
        </p:txBody>
      </p:sp>
    </p:spTree>
    <p:extLst>
      <p:ext uri="{BB962C8B-B14F-4D97-AF65-F5344CB8AC3E}">
        <p14:creationId xmlns:p14="http://schemas.microsoft.com/office/powerpoint/2010/main" val="2873140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74" name="Google Shape;1094;p47">
            <a:extLst>
              <a:ext uri="{FF2B5EF4-FFF2-40B4-BE49-F238E27FC236}">
                <a16:creationId xmlns:a16="http://schemas.microsoft.com/office/drawing/2014/main" id="{684CBBC0-AABA-4D2C-8254-8FE05F36A1DB}"/>
              </a:ext>
            </a:extLst>
          </p:cNvPr>
          <p:cNvGrpSpPr/>
          <p:nvPr/>
        </p:nvGrpSpPr>
        <p:grpSpPr>
          <a:xfrm>
            <a:off x="95428" y="68193"/>
            <a:ext cx="332670" cy="332670"/>
            <a:chOff x="7011791" y="309350"/>
            <a:chExt cx="395800" cy="395800"/>
          </a:xfrm>
        </p:grpSpPr>
        <p:sp>
          <p:nvSpPr>
            <p:cNvPr id="75" name="Google Shape;1095;p47">
              <a:extLst>
                <a:ext uri="{FF2B5EF4-FFF2-40B4-BE49-F238E27FC236}">
                  <a16:creationId xmlns:a16="http://schemas.microsoft.com/office/drawing/2014/main" id="{4F92FE0C-DC64-4EAE-8280-97081C690163}"/>
                </a:ext>
              </a:extLst>
            </p:cNvPr>
            <p:cNvSpPr/>
            <p:nvPr/>
          </p:nvSpPr>
          <p:spPr>
            <a:xfrm>
              <a:off x="7011791"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96;p47">
              <a:extLst>
                <a:ext uri="{FF2B5EF4-FFF2-40B4-BE49-F238E27FC236}">
                  <a16:creationId xmlns:a16="http://schemas.microsoft.com/office/drawing/2014/main" id="{E12DB027-E811-4DFE-8BB0-89422DFDD8E5}"/>
                </a:ext>
              </a:extLst>
            </p:cNvPr>
            <p:cNvSpPr/>
            <p:nvPr/>
          </p:nvSpPr>
          <p:spPr>
            <a:xfrm>
              <a:off x="7036141"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97;p47">
              <a:extLst>
                <a:ext uri="{FF2B5EF4-FFF2-40B4-BE49-F238E27FC236}">
                  <a16:creationId xmlns:a16="http://schemas.microsoft.com/office/drawing/2014/main" id="{5C1BC061-CB56-4DFA-85D3-E5CCEE5FE839}"/>
                </a:ext>
              </a:extLst>
            </p:cNvPr>
            <p:cNvSpPr/>
            <p:nvPr/>
          </p:nvSpPr>
          <p:spPr>
            <a:xfrm>
              <a:off x="7211491" y="397625"/>
              <a:ext cx="54825" cy="169300"/>
            </a:xfrm>
            <a:custGeom>
              <a:avLst/>
              <a:gdLst/>
              <a:ahLst/>
              <a:cxnLst/>
              <a:rect l="l" t="t" r="r" b="b"/>
              <a:pathLst>
                <a:path w="2193" h="6772" fill="none" extrusionOk="0">
                  <a:moveTo>
                    <a:pt x="1" y="1"/>
                  </a:moveTo>
                  <a:lnTo>
                    <a:pt x="1" y="4580"/>
                  </a:lnTo>
                  <a:lnTo>
                    <a:pt x="2193" y="6772"/>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98;p47">
              <a:extLst>
                <a:ext uri="{FF2B5EF4-FFF2-40B4-BE49-F238E27FC236}">
                  <a16:creationId xmlns:a16="http://schemas.microsoft.com/office/drawing/2014/main" id="{D204C8D5-5340-40D5-8188-8A1A21E9B15E}"/>
                </a:ext>
              </a:extLst>
            </p:cNvPr>
            <p:cNvSpPr/>
            <p:nvPr/>
          </p:nvSpPr>
          <p:spPr>
            <a:xfrm>
              <a:off x="7209666" y="333700"/>
              <a:ext cx="25" cy="29250"/>
            </a:xfrm>
            <a:custGeom>
              <a:avLst/>
              <a:gdLst/>
              <a:ahLst/>
              <a:cxnLst/>
              <a:rect l="l" t="t" r="r" b="b"/>
              <a:pathLst>
                <a:path w="1" h="1170" fill="none" extrusionOk="0">
                  <a:moveTo>
                    <a:pt x="1" y="1170"/>
                  </a:moveTo>
                  <a:lnTo>
                    <a:pt x="1"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99;p47">
              <a:extLst>
                <a:ext uri="{FF2B5EF4-FFF2-40B4-BE49-F238E27FC236}">
                  <a16:creationId xmlns:a16="http://schemas.microsoft.com/office/drawing/2014/main" id="{D4071988-EEEB-478A-8437-BA9D3A9C5907}"/>
                </a:ext>
              </a:extLst>
            </p:cNvPr>
            <p:cNvSpPr/>
            <p:nvPr/>
          </p:nvSpPr>
          <p:spPr>
            <a:xfrm>
              <a:off x="7123216" y="356850"/>
              <a:ext cx="25" cy="25"/>
            </a:xfrm>
            <a:custGeom>
              <a:avLst/>
              <a:gdLst/>
              <a:ahLst/>
              <a:cxnLst/>
              <a:rect l="l" t="t" r="r" b="b"/>
              <a:pathLst>
                <a:path w="1" h="1" fill="none" extrusionOk="0">
                  <a:moveTo>
                    <a:pt x="1" y="0"/>
                  </a:moveTo>
                  <a:lnTo>
                    <a:pt x="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00;p47">
              <a:extLst>
                <a:ext uri="{FF2B5EF4-FFF2-40B4-BE49-F238E27FC236}">
                  <a16:creationId xmlns:a16="http://schemas.microsoft.com/office/drawing/2014/main" id="{3E136360-310A-4DD9-9EFA-E933FDD528C5}"/>
                </a:ext>
              </a:extLst>
            </p:cNvPr>
            <p:cNvSpPr/>
            <p:nvPr/>
          </p:nvSpPr>
          <p:spPr>
            <a:xfrm>
              <a:off x="7123216" y="356850"/>
              <a:ext cx="14025" cy="24975"/>
            </a:xfrm>
            <a:custGeom>
              <a:avLst/>
              <a:gdLst/>
              <a:ahLst/>
              <a:cxnLst/>
              <a:rect l="l" t="t" r="r" b="b"/>
              <a:pathLst>
                <a:path w="561" h="999" fill="none" extrusionOk="0">
                  <a:moveTo>
                    <a:pt x="1" y="0"/>
                  </a:moveTo>
                  <a:lnTo>
                    <a:pt x="561" y="999"/>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101;p47">
              <a:extLst>
                <a:ext uri="{FF2B5EF4-FFF2-40B4-BE49-F238E27FC236}">
                  <a16:creationId xmlns:a16="http://schemas.microsoft.com/office/drawing/2014/main" id="{AC471BF0-D624-4D84-9FB4-7EDFF4756AA7}"/>
                </a:ext>
              </a:extLst>
            </p:cNvPr>
            <p:cNvSpPr/>
            <p:nvPr/>
          </p:nvSpPr>
          <p:spPr>
            <a:xfrm>
              <a:off x="7059291" y="420775"/>
              <a:ext cx="25" cy="25"/>
            </a:xfrm>
            <a:custGeom>
              <a:avLst/>
              <a:gdLst/>
              <a:ahLst/>
              <a:cxnLst/>
              <a:rect l="l" t="t" r="r" b="b"/>
              <a:pathLst>
                <a:path w="1" h="1" fill="none" extrusionOk="0">
                  <a:moveTo>
                    <a:pt x="0" y="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102;p47">
              <a:extLst>
                <a:ext uri="{FF2B5EF4-FFF2-40B4-BE49-F238E27FC236}">
                  <a16:creationId xmlns:a16="http://schemas.microsoft.com/office/drawing/2014/main" id="{6A5CBE3B-BF36-4FB5-BC71-E23D135C1296}"/>
                </a:ext>
              </a:extLst>
            </p:cNvPr>
            <p:cNvSpPr/>
            <p:nvPr/>
          </p:nvSpPr>
          <p:spPr>
            <a:xfrm>
              <a:off x="7059291" y="420775"/>
              <a:ext cx="24975" cy="14025"/>
            </a:xfrm>
            <a:custGeom>
              <a:avLst/>
              <a:gdLst/>
              <a:ahLst/>
              <a:cxnLst/>
              <a:rect l="l" t="t" r="r" b="b"/>
              <a:pathLst>
                <a:path w="999" h="561" fill="none" extrusionOk="0">
                  <a:moveTo>
                    <a:pt x="0" y="0"/>
                  </a:moveTo>
                  <a:lnTo>
                    <a:pt x="999" y="56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03;p47">
              <a:extLst>
                <a:ext uri="{FF2B5EF4-FFF2-40B4-BE49-F238E27FC236}">
                  <a16:creationId xmlns:a16="http://schemas.microsoft.com/office/drawing/2014/main" id="{275C6B27-A014-4B93-96B1-AFFDDBC31548}"/>
                </a:ext>
              </a:extLst>
            </p:cNvPr>
            <p:cNvSpPr/>
            <p:nvPr/>
          </p:nvSpPr>
          <p:spPr>
            <a:xfrm>
              <a:off x="7036141" y="507225"/>
              <a:ext cx="29250" cy="25"/>
            </a:xfrm>
            <a:custGeom>
              <a:avLst/>
              <a:gdLst/>
              <a:ahLst/>
              <a:cxnLst/>
              <a:rect l="l" t="t" r="r" b="b"/>
              <a:pathLst>
                <a:path w="1170" h="1" fill="none" extrusionOk="0">
                  <a:moveTo>
                    <a:pt x="1" y="1"/>
                  </a:moveTo>
                  <a:lnTo>
                    <a:pt x="1170"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104;p47">
              <a:extLst>
                <a:ext uri="{FF2B5EF4-FFF2-40B4-BE49-F238E27FC236}">
                  <a16:creationId xmlns:a16="http://schemas.microsoft.com/office/drawing/2014/main" id="{2F5FE253-113B-4F83-A1D4-387EF2CC3F34}"/>
                </a:ext>
              </a:extLst>
            </p:cNvPr>
            <p:cNvSpPr/>
            <p:nvPr/>
          </p:nvSpPr>
          <p:spPr>
            <a:xfrm>
              <a:off x="7059291" y="593700"/>
              <a:ext cx="25" cy="25"/>
            </a:xfrm>
            <a:custGeom>
              <a:avLst/>
              <a:gdLst/>
              <a:ahLst/>
              <a:cxnLst/>
              <a:rect l="l" t="t" r="r" b="b"/>
              <a:pathLst>
                <a:path w="1" h="1" fill="none" extrusionOk="0">
                  <a:moveTo>
                    <a:pt x="0" y="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105;p47">
              <a:extLst>
                <a:ext uri="{FF2B5EF4-FFF2-40B4-BE49-F238E27FC236}">
                  <a16:creationId xmlns:a16="http://schemas.microsoft.com/office/drawing/2014/main" id="{61F3240F-54ED-439B-BB1E-A052A40EE601}"/>
                </a:ext>
              </a:extLst>
            </p:cNvPr>
            <p:cNvSpPr/>
            <p:nvPr/>
          </p:nvSpPr>
          <p:spPr>
            <a:xfrm>
              <a:off x="7059291" y="579700"/>
              <a:ext cx="24975" cy="14025"/>
            </a:xfrm>
            <a:custGeom>
              <a:avLst/>
              <a:gdLst/>
              <a:ahLst/>
              <a:cxnLst/>
              <a:rect l="l" t="t" r="r" b="b"/>
              <a:pathLst>
                <a:path w="999" h="561" fill="none" extrusionOk="0">
                  <a:moveTo>
                    <a:pt x="0" y="560"/>
                  </a:moveTo>
                  <a:lnTo>
                    <a:pt x="999"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106;p47">
              <a:extLst>
                <a:ext uri="{FF2B5EF4-FFF2-40B4-BE49-F238E27FC236}">
                  <a16:creationId xmlns:a16="http://schemas.microsoft.com/office/drawing/2014/main" id="{5F3B2CA3-B606-4C6F-8C3C-67468CA1DF66}"/>
                </a:ext>
              </a:extLst>
            </p:cNvPr>
            <p:cNvSpPr/>
            <p:nvPr/>
          </p:nvSpPr>
          <p:spPr>
            <a:xfrm>
              <a:off x="7123216" y="632675"/>
              <a:ext cx="14025" cy="24975"/>
            </a:xfrm>
            <a:custGeom>
              <a:avLst/>
              <a:gdLst/>
              <a:ahLst/>
              <a:cxnLst/>
              <a:rect l="l" t="t" r="r" b="b"/>
              <a:pathLst>
                <a:path w="561" h="999" fill="none" extrusionOk="0">
                  <a:moveTo>
                    <a:pt x="1" y="999"/>
                  </a:moveTo>
                  <a:lnTo>
                    <a:pt x="56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107;p47">
              <a:extLst>
                <a:ext uri="{FF2B5EF4-FFF2-40B4-BE49-F238E27FC236}">
                  <a16:creationId xmlns:a16="http://schemas.microsoft.com/office/drawing/2014/main" id="{FE2C7C01-C99B-49D3-8419-E65CD1560E49}"/>
                </a:ext>
              </a:extLst>
            </p:cNvPr>
            <p:cNvSpPr/>
            <p:nvPr/>
          </p:nvSpPr>
          <p:spPr>
            <a:xfrm>
              <a:off x="7123216" y="657625"/>
              <a:ext cx="25" cy="25"/>
            </a:xfrm>
            <a:custGeom>
              <a:avLst/>
              <a:gdLst/>
              <a:ahLst/>
              <a:cxnLst/>
              <a:rect l="l" t="t" r="r" b="b"/>
              <a:pathLst>
                <a:path w="1" h="1" fill="none" extrusionOk="0">
                  <a:moveTo>
                    <a:pt x="1" y="1"/>
                  </a:moveTo>
                  <a:lnTo>
                    <a:pt x="1"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108;p47">
              <a:extLst>
                <a:ext uri="{FF2B5EF4-FFF2-40B4-BE49-F238E27FC236}">
                  <a16:creationId xmlns:a16="http://schemas.microsoft.com/office/drawing/2014/main" id="{6FBD54BD-4519-4A24-8C57-E65AE3257301}"/>
                </a:ext>
              </a:extLst>
            </p:cNvPr>
            <p:cNvSpPr/>
            <p:nvPr/>
          </p:nvSpPr>
          <p:spPr>
            <a:xfrm>
              <a:off x="7209666" y="651550"/>
              <a:ext cx="25" cy="29250"/>
            </a:xfrm>
            <a:custGeom>
              <a:avLst/>
              <a:gdLst/>
              <a:ahLst/>
              <a:cxnLst/>
              <a:rect l="l" t="t" r="r" b="b"/>
              <a:pathLst>
                <a:path w="1" h="1170" fill="none" extrusionOk="0">
                  <a:moveTo>
                    <a:pt x="1" y="0"/>
                  </a:moveTo>
                  <a:lnTo>
                    <a:pt x="1" y="1169"/>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09;p47">
              <a:extLst>
                <a:ext uri="{FF2B5EF4-FFF2-40B4-BE49-F238E27FC236}">
                  <a16:creationId xmlns:a16="http://schemas.microsoft.com/office/drawing/2014/main" id="{E8B7F079-F897-412A-A9A8-A7AD058642D7}"/>
                </a:ext>
              </a:extLst>
            </p:cNvPr>
            <p:cNvSpPr/>
            <p:nvPr/>
          </p:nvSpPr>
          <p:spPr>
            <a:xfrm>
              <a:off x="7282141" y="632675"/>
              <a:ext cx="14025" cy="24975"/>
            </a:xfrm>
            <a:custGeom>
              <a:avLst/>
              <a:gdLst/>
              <a:ahLst/>
              <a:cxnLst/>
              <a:rect l="l" t="t" r="r" b="b"/>
              <a:pathLst>
                <a:path w="561" h="999" fill="none" extrusionOk="0">
                  <a:moveTo>
                    <a:pt x="560" y="999"/>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10;p47">
              <a:extLst>
                <a:ext uri="{FF2B5EF4-FFF2-40B4-BE49-F238E27FC236}">
                  <a16:creationId xmlns:a16="http://schemas.microsoft.com/office/drawing/2014/main" id="{A04C5406-A866-487E-9189-9EE4E678F77D}"/>
                </a:ext>
              </a:extLst>
            </p:cNvPr>
            <p:cNvSpPr/>
            <p:nvPr/>
          </p:nvSpPr>
          <p:spPr>
            <a:xfrm>
              <a:off x="7296141" y="657625"/>
              <a:ext cx="25" cy="25"/>
            </a:xfrm>
            <a:custGeom>
              <a:avLst/>
              <a:gdLst/>
              <a:ahLst/>
              <a:cxnLst/>
              <a:rect l="l" t="t" r="r" b="b"/>
              <a:pathLst>
                <a:path w="1" h="1" fill="none" extrusionOk="0">
                  <a:moveTo>
                    <a:pt x="0" y="1"/>
                  </a:moveTo>
                  <a:lnTo>
                    <a:pt x="0"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11;p47">
              <a:extLst>
                <a:ext uri="{FF2B5EF4-FFF2-40B4-BE49-F238E27FC236}">
                  <a16:creationId xmlns:a16="http://schemas.microsoft.com/office/drawing/2014/main" id="{E8FDCCFC-EA0E-4210-AEAD-204799C03A11}"/>
                </a:ext>
              </a:extLst>
            </p:cNvPr>
            <p:cNvSpPr/>
            <p:nvPr/>
          </p:nvSpPr>
          <p:spPr>
            <a:xfrm>
              <a:off x="7335116" y="579700"/>
              <a:ext cx="24975" cy="14025"/>
            </a:xfrm>
            <a:custGeom>
              <a:avLst/>
              <a:gdLst/>
              <a:ahLst/>
              <a:cxnLst/>
              <a:rect l="l" t="t" r="r" b="b"/>
              <a:pathLst>
                <a:path w="999" h="561" fill="none" extrusionOk="0">
                  <a:moveTo>
                    <a:pt x="999" y="56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12;p47">
              <a:extLst>
                <a:ext uri="{FF2B5EF4-FFF2-40B4-BE49-F238E27FC236}">
                  <a16:creationId xmlns:a16="http://schemas.microsoft.com/office/drawing/2014/main" id="{A1ADD502-2D39-4830-8EB9-37D70D7B504D}"/>
                </a:ext>
              </a:extLst>
            </p:cNvPr>
            <p:cNvSpPr/>
            <p:nvPr/>
          </p:nvSpPr>
          <p:spPr>
            <a:xfrm>
              <a:off x="7360066" y="593700"/>
              <a:ext cx="25" cy="25"/>
            </a:xfrm>
            <a:custGeom>
              <a:avLst/>
              <a:gdLst/>
              <a:ahLst/>
              <a:cxnLst/>
              <a:rect l="l" t="t" r="r" b="b"/>
              <a:pathLst>
                <a:path w="1" h="1" fill="none" extrusionOk="0">
                  <a:moveTo>
                    <a:pt x="1" y="0"/>
                  </a:moveTo>
                  <a:lnTo>
                    <a:pt x="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13;p47">
              <a:extLst>
                <a:ext uri="{FF2B5EF4-FFF2-40B4-BE49-F238E27FC236}">
                  <a16:creationId xmlns:a16="http://schemas.microsoft.com/office/drawing/2014/main" id="{33392EE0-AA69-41DA-8C10-D13BC925E241}"/>
                </a:ext>
              </a:extLst>
            </p:cNvPr>
            <p:cNvSpPr/>
            <p:nvPr/>
          </p:nvSpPr>
          <p:spPr>
            <a:xfrm>
              <a:off x="7353991" y="507225"/>
              <a:ext cx="29250" cy="25"/>
            </a:xfrm>
            <a:custGeom>
              <a:avLst/>
              <a:gdLst/>
              <a:ahLst/>
              <a:cxnLst/>
              <a:rect l="l" t="t" r="r" b="b"/>
              <a:pathLst>
                <a:path w="1170" h="1" fill="none" extrusionOk="0">
                  <a:moveTo>
                    <a:pt x="1169" y="1"/>
                  </a:moveTo>
                  <a:lnTo>
                    <a:pt x="0"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14;p47">
              <a:extLst>
                <a:ext uri="{FF2B5EF4-FFF2-40B4-BE49-F238E27FC236}">
                  <a16:creationId xmlns:a16="http://schemas.microsoft.com/office/drawing/2014/main" id="{F0F9EFE4-1E97-44D7-A276-50C8C74FA366}"/>
                </a:ext>
              </a:extLst>
            </p:cNvPr>
            <p:cNvSpPr/>
            <p:nvPr/>
          </p:nvSpPr>
          <p:spPr>
            <a:xfrm>
              <a:off x="7335116" y="420775"/>
              <a:ext cx="24975" cy="14025"/>
            </a:xfrm>
            <a:custGeom>
              <a:avLst/>
              <a:gdLst/>
              <a:ahLst/>
              <a:cxnLst/>
              <a:rect l="l" t="t" r="r" b="b"/>
              <a:pathLst>
                <a:path w="999" h="561" fill="none" extrusionOk="0">
                  <a:moveTo>
                    <a:pt x="0" y="561"/>
                  </a:moveTo>
                  <a:lnTo>
                    <a:pt x="999"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15;p47">
              <a:extLst>
                <a:ext uri="{FF2B5EF4-FFF2-40B4-BE49-F238E27FC236}">
                  <a16:creationId xmlns:a16="http://schemas.microsoft.com/office/drawing/2014/main" id="{9D9293C9-871E-4D67-AC0B-8ABC3245FFA8}"/>
                </a:ext>
              </a:extLst>
            </p:cNvPr>
            <p:cNvSpPr/>
            <p:nvPr/>
          </p:nvSpPr>
          <p:spPr>
            <a:xfrm>
              <a:off x="7360066" y="420775"/>
              <a:ext cx="25" cy="25"/>
            </a:xfrm>
            <a:custGeom>
              <a:avLst/>
              <a:gdLst/>
              <a:ahLst/>
              <a:cxnLst/>
              <a:rect l="l" t="t" r="r" b="b"/>
              <a:pathLst>
                <a:path w="1" h="1" fill="none" extrusionOk="0">
                  <a:moveTo>
                    <a:pt x="1" y="0"/>
                  </a:moveTo>
                  <a:lnTo>
                    <a:pt x="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16;p47">
              <a:extLst>
                <a:ext uri="{FF2B5EF4-FFF2-40B4-BE49-F238E27FC236}">
                  <a16:creationId xmlns:a16="http://schemas.microsoft.com/office/drawing/2014/main" id="{BCC75598-DAE6-4755-8DC5-6B4B498F761D}"/>
                </a:ext>
              </a:extLst>
            </p:cNvPr>
            <p:cNvSpPr/>
            <p:nvPr/>
          </p:nvSpPr>
          <p:spPr>
            <a:xfrm>
              <a:off x="7282141" y="356850"/>
              <a:ext cx="14025" cy="24975"/>
            </a:xfrm>
            <a:custGeom>
              <a:avLst/>
              <a:gdLst/>
              <a:ahLst/>
              <a:cxnLst/>
              <a:rect l="l" t="t" r="r" b="b"/>
              <a:pathLst>
                <a:path w="561" h="999" fill="none" extrusionOk="0">
                  <a:moveTo>
                    <a:pt x="560" y="0"/>
                  </a:moveTo>
                  <a:lnTo>
                    <a:pt x="0" y="999"/>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17;p47">
              <a:extLst>
                <a:ext uri="{FF2B5EF4-FFF2-40B4-BE49-F238E27FC236}">
                  <a16:creationId xmlns:a16="http://schemas.microsoft.com/office/drawing/2014/main" id="{EDE96B28-03DB-4E7A-8DCD-982FB95CD1AD}"/>
                </a:ext>
              </a:extLst>
            </p:cNvPr>
            <p:cNvSpPr/>
            <p:nvPr/>
          </p:nvSpPr>
          <p:spPr>
            <a:xfrm>
              <a:off x="7296141" y="356850"/>
              <a:ext cx="25" cy="25"/>
            </a:xfrm>
            <a:custGeom>
              <a:avLst/>
              <a:gdLst/>
              <a:ahLst/>
              <a:cxnLst/>
              <a:rect l="l" t="t" r="r" b="b"/>
              <a:pathLst>
                <a:path w="1" h="1" fill="none" extrusionOk="0">
                  <a:moveTo>
                    <a:pt x="0" y="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1316;p41">
            <a:extLst>
              <a:ext uri="{FF2B5EF4-FFF2-40B4-BE49-F238E27FC236}">
                <a16:creationId xmlns:a16="http://schemas.microsoft.com/office/drawing/2014/main" id="{A7174580-467F-4281-842B-C59154AB9EAF}"/>
              </a:ext>
            </a:extLst>
          </p:cNvPr>
          <p:cNvSpPr txBox="1"/>
          <p:nvPr/>
        </p:nvSpPr>
        <p:spPr>
          <a:xfrm>
            <a:off x="1463763" y="804544"/>
            <a:ext cx="6433326" cy="288260"/>
          </a:xfrm>
          <a:prstGeom prst="rect">
            <a:avLst/>
          </a:prstGeom>
          <a:noFill/>
          <a:ln>
            <a:noFill/>
          </a:ln>
        </p:spPr>
        <p:txBody>
          <a:bodyPr spcFirstLastPara="1" wrap="square" lIns="91425" tIns="91425" rIns="91425" bIns="91425" anchor="t" anchorCtr="0">
            <a:noAutofit/>
          </a:bodyPr>
          <a:lstStyle/>
          <a:p>
            <a:pPr>
              <a:buSzPts val="2400"/>
            </a:pPr>
            <a:r>
              <a:rPr lang="en-US" sz="1600" b="1" spc="-50" dirty="0">
                <a:solidFill>
                  <a:schemeClr val="lt1"/>
                </a:solidFill>
                <a:latin typeface="+mj-lt"/>
                <a:cs typeface="Calibri"/>
                <a:sym typeface="Calibri"/>
              </a:rPr>
              <a:t>1 Mio PET bottles per min produced worldwide – Only 9% recycled</a:t>
            </a:r>
          </a:p>
        </p:txBody>
      </p:sp>
      <p:sp>
        <p:nvSpPr>
          <p:cNvPr id="2" name="Titel 1">
            <a:extLst>
              <a:ext uri="{FF2B5EF4-FFF2-40B4-BE49-F238E27FC236}">
                <a16:creationId xmlns:a16="http://schemas.microsoft.com/office/drawing/2014/main" id="{EBDC271A-B7D7-4DC3-B000-1A94EEF1DFF9}"/>
              </a:ext>
            </a:extLst>
          </p:cNvPr>
          <p:cNvSpPr>
            <a:spLocks noGrp="1"/>
          </p:cNvSpPr>
          <p:nvPr>
            <p:ph type="title"/>
          </p:nvPr>
        </p:nvSpPr>
        <p:spPr/>
        <p:txBody>
          <a:bodyPr/>
          <a:lstStyle/>
          <a:p>
            <a:r>
              <a:rPr lang="en-US" dirty="0"/>
              <a:t>PET Bottle waste</a:t>
            </a:r>
            <a:endParaRPr lang="de-CH" dirty="0"/>
          </a:p>
        </p:txBody>
      </p:sp>
      <p:pic>
        <p:nvPicPr>
          <p:cNvPr id="9" name="Grafik 8">
            <a:extLst>
              <a:ext uri="{FF2B5EF4-FFF2-40B4-BE49-F238E27FC236}">
                <a16:creationId xmlns:a16="http://schemas.microsoft.com/office/drawing/2014/main" id="{224CD7EA-453E-471B-860B-135938A07BF7}"/>
              </a:ext>
            </a:extLst>
          </p:cNvPr>
          <p:cNvPicPr>
            <a:picLocks noChangeAspect="1"/>
          </p:cNvPicPr>
          <p:nvPr/>
        </p:nvPicPr>
        <p:blipFill>
          <a:blip r:embed="rId3"/>
          <a:stretch>
            <a:fillRect/>
          </a:stretch>
        </p:blipFill>
        <p:spPr>
          <a:xfrm>
            <a:off x="1513642" y="1365403"/>
            <a:ext cx="6116715" cy="3376937"/>
          </a:xfrm>
          <a:prstGeom prst="rect">
            <a:avLst/>
          </a:prstGeom>
        </p:spPr>
      </p:pic>
    </p:spTree>
    <p:extLst>
      <p:ext uri="{BB962C8B-B14F-4D97-AF65-F5344CB8AC3E}">
        <p14:creationId xmlns:p14="http://schemas.microsoft.com/office/powerpoint/2010/main" val="3732979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6" name="Google Shape;207;p22">
            <a:extLst>
              <a:ext uri="{FF2B5EF4-FFF2-40B4-BE49-F238E27FC236}">
                <a16:creationId xmlns:a16="http://schemas.microsoft.com/office/drawing/2014/main" id="{F58C12E9-8A15-489F-B6A3-40ECAF61176B}"/>
              </a:ext>
            </a:extLst>
          </p:cNvPr>
          <p:cNvSpPr txBox="1">
            <a:spLocks/>
          </p:cNvSpPr>
          <p:nvPr/>
        </p:nvSpPr>
        <p:spPr>
          <a:xfrm>
            <a:off x="566841" y="999618"/>
            <a:ext cx="2282700" cy="6333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1pPr>
            <a:lvl2pPr marR="0" lvl="1"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2pPr>
            <a:lvl3pPr marR="0" lvl="2"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3pPr>
            <a:lvl4pPr marR="0" lvl="3"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4pPr>
            <a:lvl5pPr marR="0" lvl="4"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5pPr>
            <a:lvl6pPr marR="0" lvl="5"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6pPr>
            <a:lvl7pPr marR="0" lvl="6"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7pPr>
            <a:lvl8pPr marR="0" lvl="7"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8pPr>
            <a:lvl9pPr marR="0" lvl="8"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9pPr>
          </a:lstStyle>
          <a:p>
            <a:pPr algn="l"/>
            <a:r>
              <a:rPr lang="en-US" sz="2100" b="1" dirty="0">
                <a:solidFill>
                  <a:srgbClr val="0A5F9E"/>
                </a:solidFill>
                <a:latin typeface="Red Hat Display" panose="020B0604020202020204" charset="0"/>
                <a:cs typeface="Red Hat Display" panose="020B0604020202020204" charset="0"/>
              </a:rPr>
              <a:t>The potiio bottle</a:t>
            </a:r>
          </a:p>
        </p:txBody>
      </p:sp>
      <p:grpSp>
        <p:nvGrpSpPr>
          <p:cNvPr id="9" name="Google Shape;162;p19">
            <a:extLst>
              <a:ext uri="{FF2B5EF4-FFF2-40B4-BE49-F238E27FC236}">
                <a16:creationId xmlns:a16="http://schemas.microsoft.com/office/drawing/2014/main" id="{3223B02F-8D27-4D66-AAD7-97729643636F}"/>
              </a:ext>
            </a:extLst>
          </p:cNvPr>
          <p:cNvGrpSpPr/>
          <p:nvPr/>
        </p:nvGrpSpPr>
        <p:grpSpPr>
          <a:xfrm>
            <a:off x="182125" y="1149387"/>
            <a:ext cx="210524" cy="333750"/>
            <a:chOff x="899801" y="909674"/>
            <a:chExt cx="250475" cy="397085"/>
          </a:xfrm>
        </p:grpSpPr>
        <p:sp>
          <p:nvSpPr>
            <p:cNvPr id="10" name="Google Shape;163;p19">
              <a:extLst>
                <a:ext uri="{FF2B5EF4-FFF2-40B4-BE49-F238E27FC236}">
                  <a16:creationId xmlns:a16="http://schemas.microsoft.com/office/drawing/2014/main" id="{A57915DE-D75E-4D31-96F4-9DDC5985FFE4}"/>
                </a:ext>
              </a:extLst>
            </p:cNvPr>
            <p:cNvSpPr/>
            <p:nvPr/>
          </p:nvSpPr>
          <p:spPr>
            <a:xfrm>
              <a:off x="975178" y="1255681"/>
              <a:ext cx="99722" cy="21982"/>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64;p19">
              <a:extLst>
                <a:ext uri="{FF2B5EF4-FFF2-40B4-BE49-F238E27FC236}">
                  <a16:creationId xmlns:a16="http://schemas.microsoft.com/office/drawing/2014/main" id="{11BB3ECA-DAA7-4893-BA9C-088C4237728A}"/>
                </a:ext>
              </a:extLst>
            </p:cNvPr>
            <p:cNvSpPr/>
            <p:nvPr/>
          </p:nvSpPr>
          <p:spPr>
            <a:xfrm>
              <a:off x="975178" y="1233140"/>
              <a:ext cx="99722" cy="21982"/>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5;p19">
              <a:extLst>
                <a:ext uri="{FF2B5EF4-FFF2-40B4-BE49-F238E27FC236}">
                  <a16:creationId xmlns:a16="http://schemas.microsoft.com/office/drawing/2014/main" id="{BC805C46-14B3-46D5-B9F9-8EC2B1CC1F9D}"/>
                </a:ext>
              </a:extLst>
            </p:cNvPr>
            <p:cNvSpPr/>
            <p:nvPr/>
          </p:nvSpPr>
          <p:spPr>
            <a:xfrm>
              <a:off x="975178" y="1277637"/>
              <a:ext cx="99722" cy="29122"/>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6;p19">
              <a:extLst>
                <a:ext uri="{FF2B5EF4-FFF2-40B4-BE49-F238E27FC236}">
                  <a16:creationId xmlns:a16="http://schemas.microsoft.com/office/drawing/2014/main" id="{5B88E680-0B92-4DCE-BC2B-92FF2D8DEE23}"/>
                </a:ext>
              </a:extLst>
            </p:cNvPr>
            <p:cNvSpPr/>
            <p:nvPr/>
          </p:nvSpPr>
          <p:spPr>
            <a:xfrm>
              <a:off x="964479" y="1046771"/>
              <a:ext cx="34459" cy="162670"/>
            </a:xfrm>
            <a:custGeom>
              <a:avLst/>
              <a:gdLst/>
              <a:ahLst/>
              <a:cxnLst/>
              <a:rect l="l" t="t" r="r" b="b"/>
              <a:pathLst>
                <a:path w="1414" h="6675" fill="none" extrusionOk="0">
                  <a:moveTo>
                    <a:pt x="1413" y="6674"/>
                  </a:moveTo>
                  <a:lnTo>
                    <a:pt x="1413" y="6674"/>
                  </a:lnTo>
                  <a:lnTo>
                    <a:pt x="585" y="2850"/>
                  </a:lnTo>
                  <a:lnTo>
                    <a:pt x="1" y="1"/>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7;p19">
              <a:extLst>
                <a:ext uri="{FF2B5EF4-FFF2-40B4-BE49-F238E27FC236}">
                  <a16:creationId xmlns:a16="http://schemas.microsoft.com/office/drawing/2014/main" id="{275D624B-B7C0-4891-AE85-48FB2DCB0535}"/>
                </a:ext>
              </a:extLst>
            </p:cNvPr>
            <p:cNvSpPr/>
            <p:nvPr/>
          </p:nvSpPr>
          <p:spPr>
            <a:xfrm>
              <a:off x="899801" y="909674"/>
              <a:ext cx="250475" cy="29977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8;p19">
              <a:extLst>
                <a:ext uri="{FF2B5EF4-FFF2-40B4-BE49-F238E27FC236}">
                  <a16:creationId xmlns:a16="http://schemas.microsoft.com/office/drawing/2014/main" id="{73A64F7C-5DDB-4686-9455-2D884B2EA6DE}"/>
                </a:ext>
              </a:extLst>
            </p:cNvPr>
            <p:cNvSpPr/>
            <p:nvPr/>
          </p:nvSpPr>
          <p:spPr>
            <a:xfrm>
              <a:off x="1051139" y="1046771"/>
              <a:ext cx="34459" cy="162670"/>
            </a:xfrm>
            <a:custGeom>
              <a:avLst/>
              <a:gdLst/>
              <a:ahLst/>
              <a:cxnLst/>
              <a:rect l="l" t="t" r="r" b="b"/>
              <a:pathLst>
                <a:path w="1414" h="6675" fill="none" extrusionOk="0">
                  <a:moveTo>
                    <a:pt x="1413" y="1"/>
                  </a:moveTo>
                  <a:lnTo>
                    <a:pt x="1413" y="1"/>
                  </a:lnTo>
                  <a:lnTo>
                    <a:pt x="829" y="2850"/>
                  </a:lnTo>
                  <a:lnTo>
                    <a:pt x="1" y="6674"/>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9;p19">
              <a:extLst>
                <a:ext uri="{FF2B5EF4-FFF2-40B4-BE49-F238E27FC236}">
                  <a16:creationId xmlns:a16="http://schemas.microsoft.com/office/drawing/2014/main" id="{251F7313-5BAE-4931-91DD-54EF69BB4DF6}"/>
                </a:ext>
              </a:extLst>
            </p:cNvPr>
            <p:cNvSpPr/>
            <p:nvPr/>
          </p:nvSpPr>
          <p:spPr>
            <a:xfrm>
              <a:off x="981100" y="1040849"/>
              <a:ext cx="87878" cy="19009"/>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0;p19">
              <a:extLst>
                <a:ext uri="{FF2B5EF4-FFF2-40B4-BE49-F238E27FC236}">
                  <a16:creationId xmlns:a16="http://schemas.microsoft.com/office/drawing/2014/main" id="{67EF9BD3-5A9C-457C-84CB-9633544BB085}"/>
                </a:ext>
              </a:extLst>
            </p:cNvPr>
            <p:cNvSpPr/>
            <p:nvPr/>
          </p:nvSpPr>
          <p:spPr>
            <a:xfrm>
              <a:off x="975178" y="1211769"/>
              <a:ext cx="99722" cy="24"/>
            </a:xfrm>
            <a:custGeom>
              <a:avLst/>
              <a:gdLst/>
              <a:ahLst/>
              <a:cxnLst/>
              <a:rect l="l" t="t" r="r" b="b"/>
              <a:pathLst>
                <a:path w="4092" h="1" fill="none" extrusionOk="0">
                  <a:moveTo>
                    <a:pt x="0" y="1"/>
                  </a:moveTo>
                  <a:lnTo>
                    <a:pt x="4092" y="1"/>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Grafik 3">
            <a:extLst>
              <a:ext uri="{FF2B5EF4-FFF2-40B4-BE49-F238E27FC236}">
                <a16:creationId xmlns:a16="http://schemas.microsoft.com/office/drawing/2014/main" id="{7196DD76-682F-42FC-AA4E-D955C997C379}"/>
              </a:ext>
            </a:extLst>
          </p:cNvPr>
          <p:cNvPicPr>
            <a:picLocks noChangeAspect="1"/>
          </p:cNvPicPr>
          <p:nvPr/>
        </p:nvPicPr>
        <p:blipFill>
          <a:blip r:embed="rId3"/>
          <a:stretch>
            <a:fillRect/>
          </a:stretch>
        </p:blipFill>
        <p:spPr>
          <a:xfrm>
            <a:off x="4309710" y="426596"/>
            <a:ext cx="4267449" cy="4174341"/>
          </a:xfrm>
          <a:prstGeom prst="rect">
            <a:avLst/>
          </a:prstGeom>
        </p:spPr>
      </p:pic>
      <p:pic>
        <p:nvPicPr>
          <p:cNvPr id="18" name="Google Shape;186;p6">
            <a:extLst>
              <a:ext uri="{FF2B5EF4-FFF2-40B4-BE49-F238E27FC236}">
                <a16:creationId xmlns:a16="http://schemas.microsoft.com/office/drawing/2014/main" id="{C6DEADF9-8A3E-41F0-ADC8-50086D2FBAAE}"/>
              </a:ext>
            </a:extLst>
          </p:cNvPr>
          <p:cNvPicPr preferRelativeResize="0"/>
          <p:nvPr/>
        </p:nvPicPr>
        <p:blipFill rotWithShape="1">
          <a:blip r:embed="rId4">
            <a:alphaModFix/>
          </a:blip>
          <a:srcRect/>
          <a:stretch/>
        </p:blipFill>
        <p:spPr>
          <a:xfrm>
            <a:off x="3862966" y="4714508"/>
            <a:ext cx="612531" cy="214581"/>
          </a:xfrm>
          <a:prstGeom prst="rect">
            <a:avLst/>
          </a:prstGeom>
          <a:noFill/>
          <a:ln>
            <a:noFill/>
          </a:ln>
        </p:spPr>
      </p:pic>
      <p:pic>
        <p:nvPicPr>
          <p:cNvPr id="19" name="Google Shape;192;p6">
            <a:extLst>
              <a:ext uri="{FF2B5EF4-FFF2-40B4-BE49-F238E27FC236}">
                <a16:creationId xmlns:a16="http://schemas.microsoft.com/office/drawing/2014/main" id="{618C814B-3A72-4640-87FF-818BDAF554DD}"/>
              </a:ext>
            </a:extLst>
          </p:cNvPr>
          <p:cNvPicPr preferRelativeResize="0"/>
          <p:nvPr/>
        </p:nvPicPr>
        <p:blipFill rotWithShape="1">
          <a:blip r:embed="rId5">
            <a:alphaModFix/>
          </a:blip>
          <a:srcRect/>
          <a:stretch/>
        </p:blipFill>
        <p:spPr>
          <a:xfrm>
            <a:off x="422068" y="4675997"/>
            <a:ext cx="788810" cy="289442"/>
          </a:xfrm>
          <a:prstGeom prst="rect">
            <a:avLst/>
          </a:prstGeom>
          <a:noFill/>
          <a:ln>
            <a:noFill/>
          </a:ln>
        </p:spPr>
      </p:pic>
      <p:pic>
        <p:nvPicPr>
          <p:cNvPr id="20" name="Google Shape;193;p6">
            <a:extLst>
              <a:ext uri="{FF2B5EF4-FFF2-40B4-BE49-F238E27FC236}">
                <a16:creationId xmlns:a16="http://schemas.microsoft.com/office/drawing/2014/main" id="{4DF3412D-C16E-4796-8B00-317A8A686B41}"/>
              </a:ext>
            </a:extLst>
          </p:cNvPr>
          <p:cNvPicPr preferRelativeResize="0"/>
          <p:nvPr/>
        </p:nvPicPr>
        <p:blipFill rotWithShape="1">
          <a:blip r:embed="rId6">
            <a:alphaModFix/>
          </a:blip>
          <a:srcRect/>
          <a:stretch/>
        </p:blipFill>
        <p:spPr>
          <a:xfrm>
            <a:off x="1627570" y="4658391"/>
            <a:ext cx="658808" cy="374903"/>
          </a:xfrm>
          <a:prstGeom prst="rect">
            <a:avLst/>
          </a:prstGeom>
          <a:noFill/>
          <a:ln>
            <a:noFill/>
          </a:ln>
        </p:spPr>
      </p:pic>
      <p:pic>
        <p:nvPicPr>
          <p:cNvPr id="21" name="Grafik 20">
            <a:extLst>
              <a:ext uri="{FF2B5EF4-FFF2-40B4-BE49-F238E27FC236}">
                <a16:creationId xmlns:a16="http://schemas.microsoft.com/office/drawing/2014/main" id="{C46462AE-9091-4A7E-8825-DCB31E07238F}"/>
              </a:ext>
            </a:extLst>
          </p:cNvPr>
          <p:cNvPicPr>
            <a:picLocks noChangeAspect="1"/>
          </p:cNvPicPr>
          <p:nvPr/>
        </p:nvPicPr>
        <p:blipFill>
          <a:blip r:embed="rId7"/>
          <a:stretch>
            <a:fillRect/>
          </a:stretch>
        </p:blipFill>
        <p:spPr>
          <a:xfrm>
            <a:off x="2773882" y="4752124"/>
            <a:ext cx="634131" cy="108864"/>
          </a:xfrm>
          <a:prstGeom prst="rect">
            <a:avLst/>
          </a:prstGeom>
        </p:spPr>
      </p:pic>
      <p:pic>
        <p:nvPicPr>
          <p:cNvPr id="23" name="Grafik 22">
            <a:extLst>
              <a:ext uri="{FF2B5EF4-FFF2-40B4-BE49-F238E27FC236}">
                <a16:creationId xmlns:a16="http://schemas.microsoft.com/office/drawing/2014/main" id="{2DB13579-3498-478A-979C-45C973EA2678}"/>
              </a:ext>
            </a:extLst>
          </p:cNvPr>
          <p:cNvPicPr>
            <a:picLocks noChangeAspect="1"/>
          </p:cNvPicPr>
          <p:nvPr/>
        </p:nvPicPr>
        <p:blipFill>
          <a:blip r:embed="rId8"/>
          <a:stretch>
            <a:fillRect/>
          </a:stretch>
        </p:blipFill>
        <p:spPr>
          <a:xfrm>
            <a:off x="5035154" y="4694348"/>
            <a:ext cx="519851" cy="207541"/>
          </a:xfrm>
          <a:prstGeom prst="rect">
            <a:avLst/>
          </a:prstGeom>
        </p:spPr>
      </p:pic>
      <p:sp>
        <p:nvSpPr>
          <p:cNvPr id="24" name="Rectangle 24">
            <a:extLst>
              <a:ext uri="{FF2B5EF4-FFF2-40B4-BE49-F238E27FC236}">
                <a16:creationId xmlns:a16="http://schemas.microsoft.com/office/drawing/2014/main" id="{F57DA760-A023-4B24-8FE3-90830DD641CC}"/>
              </a:ext>
            </a:extLst>
          </p:cNvPr>
          <p:cNvSpPr/>
          <p:nvPr/>
        </p:nvSpPr>
        <p:spPr>
          <a:xfrm>
            <a:off x="309324" y="2289618"/>
            <a:ext cx="2909250" cy="298257"/>
          </a:xfrm>
          <a:prstGeom prst="rect">
            <a:avLst/>
          </a:prstGeom>
          <a:solidFill>
            <a:srgbClr val="F8F0D8"/>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nSpc>
                <a:spcPts val="1900"/>
              </a:lnSpc>
            </a:pPr>
            <a:r>
              <a:rPr lang="en-US" b="1" dirty="0">
                <a:latin typeface="Red Hat Text"/>
                <a:ea typeface="Red Hat Text"/>
                <a:cs typeface="Red Hat Text"/>
                <a:sym typeface="Red Hat Text"/>
              </a:rPr>
              <a:t>–</a:t>
            </a:r>
            <a:r>
              <a:rPr lang="en-US" b="1" i="0" u="none" strike="noStrike" cap="none" dirty="0">
                <a:solidFill>
                  <a:schemeClr val="lt1"/>
                </a:solidFill>
                <a:latin typeface="Red Hat Text"/>
                <a:ea typeface="Red Hat Text"/>
                <a:cs typeface="Red Hat Text"/>
                <a:sym typeface="Red Hat Text"/>
              </a:rPr>
              <a:t> 40% Calories</a:t>
            </a:r>
          </a:p>
        </p:txBody>
      </p:sp>
      <p:sp>
        <p:nvSpPr>
          <p:cNvPr id="25" name="Rectangle 24">
            <a:extLst>
              <a:ext uri="{FF2B5EF4-FFF2-40B4-BE49-F238E27FC236}">
                <a16:creationId xmlns:a16="http://schemas.microsoft.com/office/drawing/2014/main" id="{DCD92AB0-5C94-4667-83A6-E682D8C1FA0F}"/>
              </a:ext>
            </a:extLst>
          </p:cNvPr>
          <p:cNvSpPr/>
          <p:nvPr/>
        </p:nvSpPr>
        <p:spPr>
          <a:xfrm>
            <a:off x="309324" y="3135815"/>
            <a:ext cx="2909250" cy="298257"/>
          </a:xfrm>
          <a:prstGeom prst="rect">
            <a:avLst/>
          </a:prstGeom>
          <a:solidFill>
            <a:srgbClr val="FFEDE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nSpc>
                <a:spcPts val="1900"/>
              </a:lnSpc>
            </a:pPr>
            <a:r>
              <a:rPr lang="en-US" b="1" dirty="0">
                <a:solidFill>
                  <a:schemeClr val="lt1"/>
                </a:solidFill>
                <a:latin typeface="Red Hat Text"/>
                <a:ea typeface="Red Hat Text"/>
                <a:cs typeface="Red Hat Text"/>
                <a:sym typeface="Red Hat Text"/>
              </a:rPr>
              <a:t>Various capsule flavors</a:t>
            </a:r>
            <a:endParaRPr lang="en-US" b="1" i="0" u="none" strike="noStrike" cap="none" dirty="0">
              <a:solidFill>
                <a:schemeClr val="lt1"/>
              </a:solidFill>
              <a:latin typeface="Red Hat Text"/>
              <a:ea typeface="Red Hat Text"/>
              <a:cs typeface="Red Hat Text"/>
              <a:sym typeface="Red Hat Text"/>
            </a:endParaRPr>
          </a:p>
        </p:txBody>
      </p:sp>
      <p:sp>
        <p:nvSpPr>
          <p:cNvPr id="26" name="Rectangle 24">
            <a:extLst>
              <a:ext uri="{FF2B5EF4-FFF2-40B4-BE49-F238E27FC236}">
                <a16:creationId xmlns:a16="http://schemas.microsoft.com/office/drawing/2014/main" id="{CCD8F5E6-3FEC-4EC3-9364-9E42DD903CC0}"/>
              </a:ext>
            </a:extLst>
          </p:cNvPr>
          <p:cNvSpPr/>
          <p:nvPr/>
        </p:nvSpPr>
        <p:spPr>
          <a:xfrm>
            <a:off x="309324" y="3558814"/>
            <a:ext cx="2909250" cy="298257"/>
          </a:xfrm>
          <a:prstGeom prst="rect">
            <a:avLst/>
          </a:prstGeom>
          <a:solidFill>
            <a:srgbClr val="BEE1F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nSpc>
                <a:spcPts val="1900"/>
              </a:lnSpc>
            </a:pPr>
            <a:r>
              <a:rPr lang="en-US" b="1" dirty="0">
                <a:solidFill>
                  <a:schemeClr val="lt1"/>
                </a:solidFill>
                <a:latin typeface="Red Hat Text"/>
                <a:ea typeface="Red Hat Text"/>
                <a:cs typeface="Red Hat Text"/>
                <a:sym typeface="Red Hat Text"/>
              </a:rPr>
              <a:t>– 75% CO</a:t>
            </a:r>
            <a:r>
              <a:rPr lang="en-US" b="1" baseline="-25000" dirty="0">
                <a:solidFill>
                  <a:schemeClr val="lt1"/>
                </a:solidFill>
                <a:latin typeface="Red Hat Text"/>
                <a:ea typeface="Red Hat Text"/>
                <a:cs typeface="Red Hat Text"/>
                <a:sym typeface="Red Hat Text"/>
              </a:rPr>
              <a:t>2</a:t>
            </a:r>
            <a:endParaRPr lang="en-US" b="1" i="0" u="none" strike="noStrike" cap="none" baseline="-25000" dirty="0">
              <a:solidFill>
                <a:schemeClr val="lt1"/>
              </a:solidFill>
              <a:latin typeface="Red Hat Text"/>
              <a:ea typeface="Red Hat Text"/>
              <a:cs typeface="Red Hat Text"/>
              <a:sym typeface="Red Hat Text"/>
            </a:endParaRPr>
          </a:p>
        </p:txBody>
      </p:sp>
      <p:sp>
        <p:nvSpPr>
          <p:cNvPr id="27" name="Rectangle 24">
            <a:extLst>
              <a:ext uri="{FF2B5EF4-FFF2-40B4-BE49-F238E27FC236}">
                <a16:creationId xmlns:a16="http://schemas.microsoft.com/office/drawing/2014/main" id="{9E91A132-343B-49D1-B47C-D1D831916E92}"/>
              </a:ext>
            </a:extLst>
          </p:cNvPr>
          <p:cNvSpPr/>
          <p:nvPr/>
        </p:nvSpPr>
        <p:spPr>
          <a:xfrm>
            <a:off x="309324" y="2712618"/>
            <a:ext cx="2909250" cy="298454"/>
          </a:xfrm>
          <a:prstGeom prst="rect">
            <a:avLst/>
          </a:prstGeom>
          <a:solidFill>
            <a:srgbClr val="FFEEBB"/>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nSpc>
                <a:spcPts val="1900"/>
              </a:lnSpc>
            </a:pPr>
            <a:r>
              <a:rPr lang="en-US" b="1">
                <a:solidFill>
                  <a:schemeClr val="lt1"/>
                </a:solidFill>
                <a:latin typeface="Red Hat Text"/>
                <a:ea typeface="Red Hat Text"/>
                <a:cs typeface="Red Hat Text"/>
                <a:sym typeface="Red Hat Text"/>
              </a:rPr>
              <a:t>0% Artificial sweeteners</a:t>
            </a:r>
            <a:endParaRPr lang="en-US" b="1" i="0" u="none" strike="noStrike" cap="none">
              <a:solidFill>
                <a:schemeClr val="lt1"/>
              </a:solidFill>
              <a:latin typeface="Red Hat Text"/>
              <a:ea typeface="Red Hat Text"/>
              <a:cs typeface="Red Hat Text"/>
              <a:sym typeface="Red Hat Text"/>
            </a:endParaRPr>
          </a:p>
        </p:txBody>
      </p:sp>
      <p:pic>
        <p:nvPicPr>
          <p:cNvPr id="22" name="Grafik 21">
            <a:extLst>
              <a:ext uri="{FF2B5EF4-FFF2-40B4-BE49-F238E27FC236}">
                <a16:creationId xmlns:a16="http://schemas.microsoft.com/office/drawing/2014/main" id="{B8E7C85B-7500-4173-80FB-39B35B4397B9}"/>
              </a:ext>
            </a:extLst>
          </p:cNvPr>
          <p:cNvPicPr>
            <a:picLocks noChangeAspect="1"/>
          </p:cNvPicPr>
          <p:nvPr/>
        </p:nvPicPr>
        <p:blipFill>
          <a:blip r:embed="rId9"/>
          <a:stretch>
            <a:fillRect/>
          </a:stretch>
        </p:blipFill>
        <p:spPr>
          <a:xfrm>
            <a:off x="5820685" y="4718872"/>
            <a:ext cx="658997" cy="192594"/>
          </a:xfrm>
          <a:prstGeom prst="rect">
            <a:avLst/>
          </a:prstGeom>
        </p:spPr>
      </p:pic>
      <p:pic>
        <p:nvPicPr>
          <p:cNvPr id="28" name="Grafik 27">
            <a:extLst>
              <a:ext uri="{FF2B5EF4-FFF2-40B4-BE49-F238E27FC236}">
                <a16:creationId xmlns:a16="http://schemas.microsoft.com/office/drawing/2014/main" id="{1FFFA69A-FE61-4FDA-AF13-DD781702252C}"/>
              </a:ext>
            </a:extLst>
          </p:cNvPr>
          <p:cNvPicPr>
            <a:picLocks noChangeAspect="1"/>
          </p:cNvPicPr>
          <p:nvPr/>
        </p:nvPicPr>
        <p:blipFill>
          <a:blip r:embed="rId10"/>
          <a:stretch>
            <a:fillRect/>
          </a:stretch>
        </p:blipFill>
        <p:spPr>
          <a:xfrm>
            <a:off x="6748106" y="4725269"/>
            <a:ext cx="1085732" cy="19089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18" name="Grafik 17">
            <a:extLst>
              <a:ext uri="{FF2B5EF4-FFF2-40B4-BE49-F238E27FC236}">
                <a16:creationId xmlns:a16="http://schemas.microsoft.com/office/drawing/2014/main" id="{9B727FFC-45D3-417F-B168-9F653E492007}"/>
              </a:ext>
            </a:extLst>
          </p:cNvPr>
          <p:cNvPicPr>
            <a:picLocks noChangeAspect="1"/>
          </p:cNvPicPr>
          <p:nvPr/>
        </p:nvPicPr>
        <p:blipFill>
          <a:blip r:embed="rId5"/>
          <a:stretch>
            <a:fillRect/>
          </a:stretch>
        </p:blipFill>
        <p:spPr>
          <a:xfrm>
            <a:off x="303297" y="2016662"/>
            <a:ext cx="1209633" cy="2772143"/>
          </a:xfrm>
          <a:prstGeom prst="rect">
            <a:avLst/>
          </a:prstGeom>
        </p:spPr>
      </p:pic>
      <p:sp>
        <p:nvSpPr>
          <p:cNvPr id="19" name="Google Shape;111;p4">
            <a:extLst>
              <a:ext uri="{FF2B5EF4-FFF2-40B4-BE49-F238E27FC236}">
                <a16:creationId xmlns:a16="http://schemas.microsoft.com/office/drawing/2014/main" id="{3BC55E31-B11F-4B3F-AB5D-73B9381ACCAB}"/>
              </a:ext>
            </a:extLst>
          </p:cNvPr>
          <p:cNvSpPr txBox="1"/>
          <p:nvPr/>
        </p:nvSpPr>
        <p:spPr>
          <a:xfrm>
            <a:off x="3182773" y="1792806"/>
            <a:ext cx="36198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9C500"/>
                </a:solidFill>
                <a:latin typeface="Red Hat Display" panose="020B0604020202020204" charset="0"/>
                <a:ea typeface="Calibri"/>
                <a:cs typeface="Calibri" panose="020F0502020204030204" pitchFamily="34" charset="0"/>
                <a:sym typeface="Calibri"/>
              </a:rPr>
              <a:t>1</a:t>
            </a:r>
            <a:endParaRPr sz="1100" b="1" dirty="0">
              <a:latin typeface="Red Hat Display" panose="020B0604020202020204" charset="0"/>
              <a:cs typeface="Calibri" panose="020F0502020204030204" pitchFamily="34" charset="0"/>
            </a:endParaRPr>
          </a:p>
        </p:txBody>
      </p:sp>
      <p:grpSp>
        <p:nvGrpSpPr>
          <p:cNvPr id="20" name="Google Shape;102;p4">
            <a:extLst>
              <a:ext uri="{FF2B5EF4-FFF2-40B4-BE49-F238E27FC236}">
                <a16:creationId xmlns:a16="http://schemas.microsoft.com/office/drawing/2014/main" id="{3066108F-D58B-498D-BC59-DB4064B9BE7F}"/>
              </a:ext>
            </a:extLst>
          </p:cNvPr>
          <p:cNvGrpSpPr/>
          <p:nvPr/>
        </p:nvGrpSpPr>
        <p:grpSpPr>
          <a:xfrm>
            <a:off x="812063" y="2499357"/>
            <a:ext cx="1362405" cy="874099"/>
            <a:chOff x="711496" y="2632141"/>
            <a:chExt cx="2273674" cy="1273039"/>
          </a:xfrm>
        </p:grpSpPr>
        <p:sp>
          <p:nvSpPr>
            <p:cNvPr id="35" name="Google Shape;103;p4">
              <a:extLst>
                <a:ext uri="{FF2B5EF4-FFF2-40B4-BE49-F238E27FC236}">
                  <a16:creationId xmlns:a16="http://schemas.microsoft.com/office/drawing/2014/main" id="{8A62159E-235C-4B18-8E4B-3A2A81ACD7A3}"/>
                </a:ext>
              </a:extLst>
            </p:cNvPr>
            <p:cNvSpPr/>
            <p:nvPr/>
          </p:nvSpPr>
          <p:spPr>
            <a:xfrm>
              <a:off x="711496" y="3537529"/>
              <a:ext cx="367650" cy="367651"/>
            </a:xfrm>
            <a:prstGeom prst="ellipse">
              <a:avLst/>
            </a:prstGeom>
            <a:noFill/>
            <a:ln w="19050" cap="flat" cmpd="sng">
              <a:solidFill>
                <a:srgbClr val="F9C500"/>
              </a:solidFill>
              <a:prstDash val="sys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a:cs typeface="Calibri" panose="020F0502020204030204" pitchFamily="34" charset="0"/>
                <a:sym typeface="Calibri"/>
              </a:endParaRPr>
            </a:p>
          </p:txBody>
        </p:sp>
        <p:cxnSp>
          <p:nvCxnSpPr>
            <p:cNvPr id="36" name="Google Shape;104;p4">
              <a:extLst>
                <a:ext uri="{FF2B5EF4-FFF2-40B4-BE49-F238E27FC236}">
                  <a16:creationId xmlns:a16="http://schemas.microsoft.com/office/drawing/2014/main" id="{72E6D9B0-1EC9-4AA4-8C4A-127BE06ADE8B}"/>
                </a:ext>
              </a:extLst>
            </p:cNvPr>
            <p:cNvCxnSpPr>
              <a:cxnSpLocks/>
              <a:stCxn id="35" idx="7"/>
              <a:endCxn id="21" idx="1"/>
            </p:cNvCxnSpPr>
            <p:nvPr/>
          </p:nvCxnSpPr>
          <p:spPr>
            <a:xfrm flipV="1">
              <a:off x="1025305" y="2632141"/>
              <a:ext cx="1959865" cy="959230"/>
            </a:xfrm>
            <a:prstGeom prst="straightConnector1">
              <a:avLst/>
            </a:prstGeom>
            <a:noFill/>
            <a:ln w="19050" cap="flat" cmpd="sng">
              <a:solidFill>
                <a:srgbClr val="F9C500"/>
              </a:solidFill>
              <a:prstDash val="sysDash"/>
              <a:miter lim="800000"/>
              <a:headEnd type="none" w="sm" len="sm"/>
              <a:tailEnd type="none" w="sm" len="sm"/>
            </a:ln>
          </p:spPr>
        </p:cxnSp>
      </p:grpSp>
      <p:sp>
        <p:nvSpPr>
          <p:cNvPr id="22" name="Google Shape;105;p4">
            <a:extLst>
              <a:ext uri="{FF2B5EF4-FFF2-40B4-BE49-F238E27FC236}">
                <a16:creationId xmlns:a16="http://schemas.microsoft.com/office/drawing/2014/main" id="{7BD284FA-9518-4401-A606-090B35D877AE}"/>
              </a:ext>
            </a:extLst>
          </p:cNvPr>
          <p:cNvSpPr txBox="1"/>
          <p:nvPr/>
        </p:nvSpPr>
        <p:spPr>
          <a:xfrm>
            <a:off x="2211785" y="3313072"/>
            <a:ext cx="2422041" cy="572424"/>
          </a:xfrm>
          <a:prstGeom prst="rect">
            <a:avLst/>
          </a:prstGeom>
          <a:noFill/>
          <a:ln w="19050">
            <a:solidFill>
              <a:srgbClr val="F9C500"/>
            </a:solidFill>
          </a:ln>
        </p:spPr>
        <p:txBody>
          <a:bodyPr spcFirstLastPara="1" wrap="square" lIns="91425" tIns="45700" rIns="91425" bIns="45700" anchor="t" anchorCtr="0">
            <a:spAutoFit/>
          </a:bodyPr>
          <a:lstStyle/>
          <a:p>
            <a:pPr algn="ctr">
              <a:lnSpc>
                <a:spcPct val="130000"/>
              </a:lnSpc>
            </a:pPr>
            <a:r>
              <a:rPr lang="en-US" sz="1200" spc="-50" dirty="0">
                <a:solidFill>
                  <a:srgbClr val="0A5F9E"/>
                </a:solidFill>
                <a:latin typeface="Red Hat Display" panose="020B0604020202020204" charset="0"/>
                <a:cs typeface="Calibri" panose="020F0502020204030204" pitchFamily="34" charset="0"/>
                <a:sym typeface="Calibri"/>
              </a:rPr>
              <a:t>Delayed release of pure water</a:t>
            </a:r>
          </a:p>
          <a:p>
            <a:pPr algn="ctr">
              <a:lnSpc>
                <a:spcPct val="130000"/>
              </a:lnSpc>
            </a:pPr>
            <a:r>
              <a:rPr lang="en-US" sz="1200" spc="-50" dirty="0">
                <a:solidFill>
                  <a:srgbClr val="0A5F9E"/>
                </a:solidFill>
                <a:latin typeface="Red Hat Display" panose="020B0604020202020204" charset="0"/>
                <a:cs typeface="Calibri" panose="020F0502020204030204" pitchFamily="34" charset="0"/>
                <a:sym typeface="Calibri"/>
              </a:rPr>
              <a:t>– Reusable bottle</a:t>
            </a:r>
            <a:endParaRPr lang="en-US" sz="1200" spc="-50" dirty="0">
              <a:solidFill>
                <a:srgbClr val="0A5F9E"/>
              </a:solidFill>
              <a:latin typeface="Red Hat Display" panose="020B0604020202020204" charset="0"/>
              <a:cs typeface="Calibri" panose="020F0502020204030204" pitchFamily="34" charset="0"/>
            </a:endParaRPr>
          </a:p>
        </p:txBody>
      </p:sp>
      <p:sp>
        <p:nvSpPr>
          <p:cNvPr id="23" name="Google Shape;111;p4">
            <a:extLst>
              <a:ext uri="{FF2B5EF4-FFF2-40B4-BE49-F238E27FC236}">
                <a16:creationId xmlns:a16="http://schemas.microsoft.com/office/drawing/2014/main" id="{6C7F1E49-E0DB-4A9D-8560-0882067D1C19}"/>
              </a:ext>
            </a:extLst>
          </p:cNvPr>
          <p:cNvSpPr txBox="1"/>
          <p:nvPr/>
        </p:nvSpPr>
        <p:spPr>
          <a:xfrm>
            <a:off x="3199196" y="2890376"/>
            <a:ext cx="35227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9C500"/>
                </a:solidFill>
                <a:latin typeface="Red Hat Display" panose="020B0604020202020204" charset="0"/>
                <a:cs typeface="Calibri" panose="020F0502020204030204" pitchFamily="34" charset="0"/>
                <a:sym typeface="Calibri"/>
              </a:rPr>
              <a:t>2</a:t>
            </a:r>
            <a:endParaRPr sz="1100" b="1" dirty="0">
              <a:latin typeface="Red Hat Display" panose="020B0604020202020204" charset="0"/>
              <a:cs typeface="Calibri" panose="020F0502020204030204" pitchFamily="34" charset="0"/>
            </a:endParaRPr>
          </a:p>
        </p:txBody>
      </p:sp>
      <p:grpSp>
        <p:nvGrpSpPr>
          <p:cNvPr id="24" name="Google Shape;102;p4">
            <a:extLst>
              <a:ext uri="{FF2B5EF4-FFF2-40B4-BE49-F238E27FC236}">
                <a16:creationId xmlns:a16="http://schemas.microsoft.com/office/drawing/2014/main" id="{E8513CFB-2DCA-47DC-A808-3C8D9436091E}"/>
              </a:ext>
            </a:extLst>
          </p:cNvPr>
          <p:cNvGrpSpPr/>
          <p:nvPr/>
        </p:nvGrpSpPr>
        <p:grpSpPr>
          <a:xfrm>
            <a:off x="1092708" y="3599284"/>
            <a:ext cx="1119077" cy="286212"/>
            <a:chOff x="1820450" y="699515"/>
            <a:chExt cx="1867590" cy="416858"/>
          </a:xfrm>
        </p:grpSpPr>
        <p:sp>
          <p:nvSpPr>
            <p:cNvPr id="33" name="Google Shape;103;p4">
              <a:extLst>
                <a:ext uri="{FF2B5EF4-FFF2-40B4-BE49-F238E27FC236}">
                  <a16:creationId xmlns:a16="http://schemas.microsoft.com/office/drawing/2014/main" id="{4517E016-0268-49E5-8D75-57EA5DAAE620}"/>
                </a:ext>
              </a:extLst>
            </p:cNvPr>
            <p:cNvSpPr/>
            <p:nvPr/>
          </p:nvSpPr>
          <p:spPr>
            <a:xfrm>
              <a:off x="1820450" y="748723"/>
              <a:ext cx="378242" cy="367650"/>
            </a:xfrm>
            <a:prstGeom prst="ellipse">
              <a:avLst/>
            </a:prstGeom>
            <a:noFill/>
            <a:ln w="19050" cap="flat" cmpd="sng">
              <a:solidFill>
                <a:srgbClr val="F9C500"/>
              </a:solidFill>
              <a:prstDash val="sys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pitchFamily="34" charset="0"/>
                <a:ea typeface="Calibri"/>
                <a:cs typeface="Calibri" panose="020F0502020204030204" pitchFamily="34" charset="0"/>
                <a:sym typeface="Calibri"/>
              </a:endParaRPr>
            </a:p>
          </p:txBody>
        </p:sp>
        <p:cxnSp>
          <p:nvCxnSpPr>
            <p:cNvPr id="34" name="Google Shape;104;p4">
              <a:extLst>
                <a:ext uri="{FF2B5EF4-FFF2-40B4-BE49-F238E27FC236}">
                  <a16:creationId xmlns:a16="http://schemas.microsoft.com/office/drawing/2014/main" id="{548EE421-5B62-4636-9ABE-3E4528084D50}"/>
                </a:ext>
              </a:extLst>
            </p:cNvPr>
            <p:cNvCxnSpPr>
              <a:cxnSpLocks/>
              <a:stCxn id="33" idx="6"/>
              <a:endCxn id="22" idx="1"/>
            </p:cNvCxnSpPr>
            <p:nvPr/>
          </p:nvCxnSpPr>
          <p:spPr>
            <a:xfrm flipV="1">
              <a:off x="2198692" y="699515"/>
              <a:ext cx="1489348" cy="233033"/>
            </a:xfrm>
            <a:prstGeom prst="straightConnector1">
              <a:avLst/>
            </a:prstGeom>
            <a:noFill/>
            <a:ln w="19050" cap="flat" cmpd="sng">
              <a:solidFill>
                <a:srgbClr val="F9C500"/>
              </a:solidFill>
              <a:prstDash val="sysDash"/>
              <a:miter lim="800000"/>
              <a:headEnd type="none" w="sm" len="sm"/>
              <a:tailEnd type="none" w="sm" len="sm"/>
            </a:ln>
          </p:spPr>
        </p:cxnSp>
      </p:grpSp>
      <p:sp>
        <p:nvSpPr>
          <p:cNvPr id="25" name="Google Shape;105;p4">
            <a:extLst>
              <a:ext uri="{FF2B5EF4-FFF2-40B4-BE49-F238E27FC236}">
                <a16:creationId xmlns:a16="http://schemas.microsoft.com/office/drawing/2014/main" id="{647FD349-1A40-49F3-A0BB-A1BACF61C31F}"/>
              </a:ext>
            </a:extLst>
          </p:cNvPr>
          <p:cNvSpPr txBox="1"/>
          <p:nvPr/>
        </p:nvSpPr>
        <p:spPr>
          <a:xfrm>
            <a:off x="2211785" y="4467145"/>
            <a:ext cx="2327092" cy="276959"/>
          </a:xfrm>
          <a:prstGeom prst="rect">
            <a:avLst/>
          </a:prstGeom>
          <a:noFill/>
          <a:ln w="19050">
            <a:solidFill>
              <a:srgbClr val="F9C500"/>
            </a:solidFill>
          </a:ln>
        </p:spPr>
        <p:txBody>
          <a:bodyPr spcFirstLastPara="1" wrap="square" lIns="91425" tIns="45700" rIns="91425" bIns="45700" anchor="t" anchorCtr="0">
            <a:spAutoFit/>
          </a:bodyPr>
          <a:lstStyle/>
          <a:p>
            <a:pPr marL="0" lvl="0" indent="0" algn="ctr">
              <a:buFont typeface="Arial"/>
              <a:buNone/>
            </a:pPr>
            <a:r>
              <a:rPr lang="en-US" sz="1200" spc="-50" dirty="0">
                <a:solidFill>
                  <a:srgbClr val="0A5F9E"/>
                </a:solidFill>
                <a:latin typeface="Red Hat Display" panose="020B0604020202020204" charset="0"/>
                <a:cs typeface="Calibri" panose="020F0502020204030204" pitchFamily="34" charset="0"/>
                <a:sym typeface="Calibri"/>
              </a:rPr>
              <a:t>Repeat for continuous drinking</a:t>
            </a:r>
            <a:endParaRPr lang="en-US" sz="1200" spc="-50" dirty="0">
              <a:solidFill>
                <a:srgbClr val="0A5F9E"/>
              </a:solidFill>
              <a:latin typeface="Red Hat Display" panose="020B0604020202020204" charset="0"/>
              <a:cs typeface="Calibri" panose="020F0502020204030204" pitchFamily="34" charset="0"/>
            </a:endParaRPr>
          </a:p>
        </p:txBody>
      </p:sp>
      <p:sp>
        <p:nvSpPr>
          <p:cNvPr id="26" name="Google Shape;111;p4">
            <a:extLst>
              <a:ext uri="{FF2B5EF4-FFF2-40B4-BE49-F238E27FC236}">
                <a16:creationId xmlns:a16="http://schemas.microsoft.com/office/drawing/2014/main" id="{D46731CE-6A64-422B-B214-F9E590EFFE31}"/>
              </a:ext>
            </a:extLst>
          </p:cNvPr>
          <p:cNvSpPr txBox="1"/>
          <p:nvPr/>
        </p:nvSpPr>
        <p:spPr>
          <a:xfrm>
            <a:off x="3205144" y="4023274"/>
            <a:ext cx="250109"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9C500"/>
                </a:solidFill>
                <a:latin typeface="Red Hat Display" panose="020B0604020202020204" charset="0"/>
                <a:cs typeface="Calibri" panose="020F0502020204030204" pitchFamily="34" charset="0"/>
                <a:sym typeface="Calibri"/>
              </a:rPr>
              <a:t>3</a:t>
            </a:r>
            <a:endParaRPr b="1" dirty="0">
              <a:latin typeface="Red Hat Display" panose="020B0604020202020204" charset="0"/>
              <a:cs typeface="Calibri" panose="020F0502020204030204" pitchFamily="34" charset="0"/>
            </a:endParaRPr>
          </a:p>
        </p:txBody>
      </p:sp>
      <p:grpSp>
        <p:nvGrpSpPr>
          <p:cNvPr id="73" name="Google Shape;888;p47">
            <a:extLst>
              <a:ext uri="{FF2B5EF4-FFF2-40B4-BE49-F238E27FC236}">
                <a16:creationId xmlns:a16="http://schemas.microsoft.com/office/drawing/2014/main" id="{61D41436-5E67-4DFC-B0B9-C8FA54095071}"/>
              </a:ext>
            </a:extLst>
          </p:cNvPr>
          <p:cNvGrpSpPr/>
          <p:nvPr/>
        </p:nvGrpSpPr>
        <p:grpSpPr>
          <a:xfrm>
            <a:off x="170780" y="77718"/>
            <a:ext cx="304009" cy="326513"/>
            <a:chOff x="979066" y="2329600"/>
            <a:chExt cx="361700" cy="388475"/>
          </a:xfrm>
        </p:grpSpPr>
        <p:sp>
          <p:nvSpPr>
            <p:cNvPr id="74" name="Google Shape;889;p47">
              <a:extLst>
                <a:ext uri="{FF2B5EF4-FFF2-40B4-BE49-F238E27FC236}">
                  <a16:creationId xmlns:a16="http://schemas.microsoft.com/office/drawing/2014/main" id="{209E6C91-29C5-48B0-995F-F2DF9C24918F}"/>
                </a:ext>
              </a:extLst>
            </p:cNvPr>
            <p:cNvSpPr/>
            <p:nvPr/>
          </p:nvSpPr>
          <p:spPr>
            <a:xfrm>
              <a:off x="979066" y="2329600"/>
              <a:ext cx="361700" cy="388475"/>
            </a:xfrm>
            <a:custGeom>
              <a:avLst/>
              <a:gdLst/>
              <a:ahLst/>
              <a:cxnLst/>
              <a:rect l="l" t="t" r="r" b="b"/>
              <a:pathLst>
                <a:path w="14468" h="15539" fill="none" extrusionOk="0">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90;p47">
              <a:extLst>
                <a:ext uri="{FF2B5EF4-FFF2-40B4-BE49-F238E27FC236}">
                  <a16:creationId xmlns:a16="http://schemas.microsoft.com/office/drawing/2014/main" id="{7A753875-84D7-444D-834D-5656900FC2FE}"/>
                </a:ext>
              </a:extLst>
            </p:cNvPr>
            <p:cNvSpPr/>
            <p:nvPr/>
          </p:nvSpPr>
          <p:spPr>
            <a:xfrm>
              <a:off x="1067366" y="2545750"/>
              <a:ext cx="185125" cy="25"/>
            </a:xfrm>
            <a:custGeom>
              <a:avLst/>
              <a:gdLst/>
              <a:ahLst/>
              <a:cxnLst/>
              <a:rect l="l" t="t" r="r" b="b"/>
              <a:pathLst>
                <a:path w="7405" h="1" fill="none" extrusionOk="0">
                  <a:moveTo>
                    <a:pt x="7404" y="0"/>
                  </a:moveTo>
                  <a:lnTo>
                    <a:pt x="0" y="0"/>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91;p47">
              <a:extLst>
                <a:ext uri="{FF2B5EF4-FFF2-40B4-BE49-F238E27FC236}">
                  <a16:creationId xmlns:a16="http://schemas.microsoft.com/office/drawing/2014/main" id="{75C42784-60ED-4DFA-8C90-82D07D350390}"/>
                </a:ext>
              </a:extLst>
            </p:cNvPr>
            <p:cNvSpPr/>
            <p:nvPr/>
          </p:nvSpPr>
          <p:spPr>
            <a:xfrm>
              <a:off x="1174516" y="2626125"/>
              <a:ext cx="31075" cy="31075"/>
            </a:xfrm>
            <a:custGeom>
              <a:avLst/>
              <a:gdLst/>
              <a:ahLst/>
              <a:cxnLst/>
              <a:rect l="l" t="t" r="r" b="b"/>
              <a:pathLst>
                <a:path w="1243" h="1243" fill="none" extrusionOk="0">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92;p47">
              <a:extLst>
                <a:ext uri="{FF2B5EF4-FFF2-40B4-BE49-F238E27FC236}">
                  <a16:creationId xmlns:a16="http://schemas.microsoft.com/office/drawing/2014/main" id="{A12AF5AD-A3A9-4868-8324-288AA86B38FE}"/>
                </a:ext>
              </a:extLst>
            </p:cNvPr>
            <p:cNvSpPr/>
            <p:nvPr/>
          </p:nvSpPr>
          <p:spPr>
            <a:xfrm>
              <a:off x="1113641" y="2568275"/>
              <a:ext cx="54200" cy="53600"/>
            </a:xfrm>
            <a:custGeom>
              <a:avLst/>
              <a:gdLst/>
              <a:ahLst/>
              <a:cxnLst/>
              <a:rect l="l" t="t" r="r" b="b"/>
              <a:pathLst>
                <a:path w="2168" h="2144" fill="none" extrusionOk="0">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893;p47">
              <a:extLst>
                <a:ext uri="{FF2B5EF4-FFF2-40B4-BE49-F238E27FC236}">
                  <a16:creationId xmlns:a16="http://schemas.microsoft.com/office/drawing/2014/main" id="{E2BC12F1-1BAA-452B-96F8-BCC01738C70C}"/>
                </a:ext>
              </a:extLst>
            </p:cNvPr>
            <p:cNvSpPr/>
            <p:nvPr/>
          </p:nvSpPr>
          <p:spPr>
            <a:xfrm>
              <a:off x="1132516" y="2662650"/>
              <a:ext cx="23775" cy="23775"/>
            </a:xfrm>
            <a:custGeom>
              <a:avLst/>
              <a:gdLst/>
              <a:ahLst/>
              <a:cxnLst/>
              <a:rect l="l" t="t" r="r" b="b"/>
              <a:pathLst>
                <a:path w="951" h="951" fill="none" extrusionOk="0">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894;p47">
              <a:extLst>
                <a:ext uri="{FF2B5EF4-FFF2-40B4-BE49-F238E27FC236}">
                  <a16:creationId xmlns:a16="http://schemas.microsoft.com/office/drawing/2014/main" id="{A62E14A4-F1C1-4A52-A794-564525B0165B}"/>
                </a:ext>
              </a:extLst>
            </p:cNvPr>
            <p:cNvSpPr/>
            <p:nvPr/>
          </p:nvSpPr>
          <p:spPr>
            <a:xfrm>
              <a:off x="1162341" y="2503125"/>
              <a:ext cx="24375" cy="23775"/>
            </a:xfrm>
            <a:custGeom>
              <a:avLst/>
              <a:gdLst/>
              <a:ahLst/>
              <a:cxnLst/>
              <a:rect l="l" t="t" r="r" b="b"/>
              <a:pathLst>
                <a:path w="975" h="951" fill="none" extrusionOk="0">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95;p47">
              <a:extLst>
                <a:ext uri="{FF2B5EF4-FFF2-40B4-BE49-F238E27FC236}">
                  <a16:creationId xmlns:a16="http://schemas.microsoft.com/office/drawing/2014/main" id="{B7C3E944-FDFC-41FF-867E-10649ACC8BC9}"/>
                </a:ext>
              </a:extLst>
            </p:cNvPr>
            <p:cNvSpPr/>
            <p:nvPr/>
          </p:nvSpPr>
          <p:spPr>
            <a:xfrm>
              <a:off x="1129466" y="2388050"/>
              <a:ext cx="60925" cy="25"/>
            </a:xfrm>
            <a:custGeom>
              <a:avLst/>
              <a:gdLst/>
              <a:ahLst/>
              <a:cxnLst/>
              <a:rect l="l" t="t" r="r" b="b"/>
              <a:pathLst>
                <a:path w="2437" h="1" fill="none" extrusionOk="0">
                  <a:moveTo>
                    <a:pt x="2436" y="0"/>
                  </a:moveTo>
                  <a:lnTo>
                    <a:pt x="1" y="0"/>
                  </a:lnTo>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96;p47">
              <a:extLst>
                <a:ext uri="{FF2B5EF4-FFF2-40B4-BE49-F238E27FC236}">
                  <a16:creationId xmlns:a16="http://schemas.microsoft.com/office/drawing/2014/main" id="{78DB50D5-88CB-432B-B345-811BEE6E8FFF}"/>
                </a:ext>
              </a:extLst>
            </p:cNvPr>
            <p:cNvSpPr/>
            <p:nvPr/>
          </p:nvSpPr>
          <p:spPr>
            <a:xfrm>
              <a:off x="1132516" y="2456250"/>
              <a:ext cx="31075" cy="31075"/>
            </a:xfrm>
            <a:custGeom>
              <a:avLst/>
              <a:gdLst/>
              <a:ahLst/>
              <a:cxnLst/>
              <a:rect l="l" t="t" r="r" b="b"/>
              <a:pathLst>
                <a:path w="1243" h="1243" fill="none" extrusionOk="0">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w="15875"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el 1">
            <a:extLst>
              <a:ext uri="{FF2B5EF4-FFF2-40B4-BE49-F238E27FC236}">
                <a16:creationId xmlns:a16="http://schemas.microsoft.com/office/drawing/2014/main" id="{2B1751AF-A26C-4CBD-B554-7877C913DA8D}"/>
              </a:ext>
            </a:extLst>
          </p:cNvPr>
          <p:cNvSpPr>
            <a:spLocks noGrp="1"/>
          </p:cNvSpPr>
          <p:nvPr>
            <p:ph type="title"/>
          </p:nvPr>
        </p:nvSpPr>
        <p:spPr>
          <a:xfrm>
            <a:off x="643800" y="67138"/>
            <a:ext cx="6232488" cy="350916"/>
          </a:xfrm>
        </p:spPr>
        <p:txBody>
          <a:bodyPr/>
          <a:lstStyle/>
          <a:p>
            <a:r>
              <a:rPr lang="en-US" dirty="0"/>
              <a:t>A reusable drinking system with an innovative capsule system</a:t>
            </a:r>
          </a:p>
        </p:txBody>
      </p:sp>
      <p:sp>
        <p:nvSpPr>
          <p:cNvPr id="21" name="Google Shape;105;p4">
            <a:extLst>
              <a:ext uri="{FF2B5EF4-FFF2-40B4-BE49-F238E27FC236}">
                <a16:creationId xmlns:a16="http://schemas.microsoft.com/office/drawing/2014/main" id="{3A213BBF-2DE1-4778-9475-8815052BABA4}"/>
              </a:ext>
            </a:extLst>
          </p:cNvPr>
          <p:cNvSpPr txBox="1"/>
          <p:nvPr/>
        </p:nvSpPr>
        <p:spPr>
          <a:xfrm>
            <a:off x="2174468" y="2213145"/>
            <a:ext cx="2552177" cy="572424"/>
          </a:xfrm>
          <a:prstGeom prst="rect">
            <a:avLst/>
          </a:prstGeom>
          <a:noFill/>
          <a:ln w="19050">
            <a:solidFill>
              <a:srgbClr val="F9C500"/>
            </a:solid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None/>
            </a:pPr>
            <a:r>
              <a:rPr lang="en-US" sz="1200" spc="-50" dirty="0">
                <a:solidFill>
                  <a:srgbClr val="0A5F9E"/>
                </a:solidFill>
                <a:latin typeface="Red Hat Display" panose="020B0604020202020204" charset="0"/>
                <a:cs typeface="Calibri" panose="020F0502020204030204" pitchFamily="34" charset="0"/>
                <a:sym typeface="Calibri"/>
              </a:rPr>
              <a:t>Optimized volume of soft drink sirup</a:t>
            </a:r>
          </a:p>
          <a:p>
            <a:pPr marL="0" marR="0" lvl="0" indent="0" algn="ctr" rtl="0">
              <a:lnSpc>
                <a:spcPct val="130000"/>
              </a:lnSpc>
              <a:spcBef>
                <a:spcPts val="0"/>
              </a:spcBef>
              <a:spcAft>
                <a:spcPts val="0"/>
              </a:spcAft>
              <a:buNone/>
            </a:pPr>
            <a:r>
              <a:rPr lang="en-US" sz="1200" spc="-50" dirty="0">
                <a:solidFill>
                  <a:srgbClr val="0A5F9E"/>
                </a:solidFill>
                <a:latin typeface="Red Hat Display" panose="020B0604020202020204" charset="0"/>
                <a:cs typeface="Calibri" panose="020F0502020204030204" pitchFamily="34" charset="0"/>
                <a:sym typeface="Calibri"/>
              </a:rPr>
              <a:t>– Recyclable capsule</a:t>
            </a:r>
            <a:endParaRPr lang="de-CH" sz="1200" spc="-50" dirty="0">
              <a:solidFill>
                <a:srgbClr val="0A5F9E"/>
              </a:solidFill>
              <a:latin typeface="Red Hat Display" panose="020B0604020202020204" charset="0"/>
              <a:cs typeface="Calibri" panose="020F0502020204030204" pitchFamily="34" charset="0"/>
            </a:endParaRPr>
          </a:p>
        </p:txBody>
      </p:sp>
      <p:sp>
        <p:nvSpPr>
          <p:cNvPr id="97" name="Google Shape;323;p10">
            <a:extLst>
              <a:ext uri="{FF2B5EF4-FFF2-40B4-BE49-F238E27FC236}">
                <a16:creationId xmlns:a16="http://schemas.microsoft.com/office/drawing/2014/main" id="{0C74C39C-6886-4CB7-B628-ABFD1E11EA3D}"/>
              </a:ext>
            </a:extLst>
          </p:cNvPr>
          <p:cNvSpPr txBox="1"/>
          <p:nvPr/>
        </p:nvSpPr>
        <p:spPr>
          <a:xfrm>
            <a:off x="479640" y="4781331"/>
            <a:ext cx="1034249" cy="261570"/>
          </a:xfrm>
          <a:prstGeom prst="rect">
            <a:avLst/>
          </a:prstGeom>
          <a:noFill/>
          <a:ln>
            <a:noFill/>
          </a:ln>
        </p:spPr>
        <p:txBody>
          <a:bodyPr spcFirstLastPara="1" wrap="square" lIns="91425" tIns="45700" rIns="91425" bIns="45700" anchor="t" anchorCtr="0">
            <a:spAutoFit/>
          </a:bodyPr>
          <a:lstStyle/>
          <a:p>
            <a:pPr marR="0" lvl="1" rtl="0">
              <a:lnSpc>
                <a:spcPct val="100000"/>
              </a:lnSpc>
              <a:spcBef>
                <a:spcPts val="0"/>
              </a:spcBef>
              <a:spcAft>
                <a:spcPts val="0"/>
              </a:spcAft>
              <a:buClr>
                <a:srgbClr val="006E9B"/>
              </a:buClr>
              <a:buSzPts val="1800"/>
            </a:pPr>
            <a:r>
              <a:rPr lang="en-US" sz="1100" b="1" i="0" u="none" strike="noStrike" cap="none" spc="-50" dirty="0">
                <a:solidFill>
                  <a:srgbClr val="0A5F9E"/>
                </a:solidFill>
                <a:latin typeface="+mj-lt"/>
                <a:ea typeface="Calibri"/>
                <a:cs typeface="Calibri"/>
                <a:sym typeface="Calibri"/>
              </a:rPr>
              <a:t>potiio bottle</a:t>
            </a:r>
          </a:p>
        </p:txBody>
      </p:sp>
      <p:sp>
        <p:nvSpPr>
          <p:cNvPr id="37" name="Google Shape;323;p10">
            <a:extLst>
              <a:ext uri="{FF2B5EF4-FFF2-40B4-BE49-F238E27FC236}">
                <a16:creationId xmlns:a16="http://schemas.microsoft.com/office/drawing/2014/main" id="{5D7EF0B2-467D-4CA7-9122-6F8D3844A494}"/>
              </a:ext>
            </a:extLst>
          </p:cNvPr>
          <p:cNvSpPr txBox="1"/>
          <p:nvPr/>
        </p:nvSpPr>
        <p:spPr>
          <a:xfrm>
            <a:off x="170780" y="884667"/>
            <a:ext cx="5552648" cy="733494"/>
          </a:xfrm>
          <a:prstGeom prst="rect">
            <a:avLst/>
          </a:prstGeom>
          <a:noFill/>
          <a:ln>
            <a:noFill/>
          </a:ln>
        </p:spPr>
        <p:txBody>
          <a:bodyPr spcFirstLastPara="1" wrap="square" lIns="91425" tIns="45700" rIns="91425" bIns="45700" anchor="t" anchorCtr="0">
            <a:spAutoFit/>
          </a:bodyPr>
          <a:lstStyle/>
          <a:p>
            <a:pPr marL="457200" lvl="1" algn="just" defTabSz="760413">
              <a:lnSpc>
                <a:spcPts val="2500"/>
              </a:lnSpc>
              <a:buClr>
                <a:srgbClr val="006E9B"/>
              </a:buClr>
              <a:buSzPts val="1800"/>
            </a:pPr>
            <a:r>
              <a:rPr lang="en-US" sz="1300" b="1" spc="-50" dirty="0">
                <a:solidFill>
                  <a:srgbClr val="0A5F9E"/>
                </a:solidFill>
                <a:latin typeface="+mn-lt"/>
                <a:cs typeface="Calibri"/>
                <a:sym typeface="Calibri"/>
              </a:rPr>
              <a:t>Experiment:	</a:t>
            </a:r>
            <a:r>
              <a:rPr lang="en-US" sz="1300" spc="-50" dirty="0">
                <a:solidFill>
                  <a:srgbClr val="0A5F9E"/>
                </a:solidFill>
                <a:latin typeface="+mn-lt"/>
                <a:cs typeface="Calibri"/>
                <a:sym typeface="Calibri"/>
              </a:rPr>
              <a:t>Sugar reduction of 40% does not reduce the 				sweetness perception.</a:t>
            </a:r>
          </a:p>
        </p:txBody>
      </p:sp>
      <p:sp>
        <p:nvSpPr>
          <p:cNvPr id="39" name="Google Shape;113;p4">
            <a:extLst>
              <a:ext uri="{FF2B5EF4-FFF2-40B4-BE49-F238E27FC236}">
                <a16:creationId xmlns:a16="http://schemas.microsoft.com/office/drawing/2014/main" id="{07A5E9EA-5030-420C-97D3-D7BFD1A21320}"/>
              </a:ext>
            </a:extLst>
          </p:cNvPr>
          <p:cNvSpPr txBox="1"/>
          <p:nvPr/>
        </p:nvSpPr>
        <p:spPr>
          <a:xfrm>
            <a:off x="5842004" y="1360514"/>
            <a:ext cx="1094273" cy="261570"/>
          </a:xfrm>
          <a:prstGeom prst="rect">
            <a:avLst/>
          </a:prstGeom>
          <a:noFill/>
          <a:ln w="19050" cap="flat" cmpd="sng">
            <a:solidFill>
              <a:srgbClr val="006E9B"/>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dirty="0">
                <a:solidFill>
                  <a:srgbClr val="006E9B"/>
                </a:solidFill>
                <a:latin typeface="Calibri" panose="020F0502020204030204" pitchFamily="34" charset="0"/>
                <a:ea typeface="Calibri"/>
                <a:cs typeface="Calibri" panose="020F0502020204030204" pitchFamily="34" charset="0"/>
                <a:sym typeface="Calibri"/>
              </a:rPr>
              <a:t>patent pending</a:t>
            </a:r>
            <a:endParaRPr sz="1100" dirty="0">
              <a:solidFill>
                <a:srgbClr val="006E9B"/>
              </a:solidFill>
              <a:latin typeface="Calibri" panose="020F0502020204030204" pitchFamily="34" charset="0"/>
              <a:cs typeface="Calibri" panose="020F0502020204030204" pitchFamily="34" charset="0"/>
            </a:endParaRPr>
          </a:p>
        </p:txBody>
      </p:sp>
      <p:cxnSp>
        <p:nvCxnSpPr>
          <p:cNvPr id="40" name="Google Shape;120;p4">
            <a:extLst>
              <a:ext uri="{FF2B5EF4-FFF2-40B4-BE49-F238E27FC236}">
                <a16:creationId xmlns:a16="http://schemas.microsoft.com/office/drawing/2014/main" id="{A1ABE9CC-F6B8-4BB8-9F4C-9E24435FB807}"/>
              </a:ext>
            </a:extLst>
          </p:cNvPr>
          <p:cNvCxnSpPr>
            <a:cxnSpLocks/>
          </p:cNvCxnSpPr>
          <p:nvPr/>
        </p:nvCxnSpPr>
        <p:spPr>
          <a:xfrm>
            <a:off x="5833224" y="1664014"/>
            <a:ext cx="820680" cy="0"/>
          </a:xfrm>
          <a:prstGeom prst="straightConnector1">
            <a:avLst/>
          </a:prstGeom>
          <a:noFill/>
          <a:ln w="19050" cap="flat" cmpd="sng">
            <a:solidFill>
              <a:srgbClr val="006E9B"/>
            </a:solidFill>
            <a:prstDash val="solid"/>
            <a:miter lim="800000"/>
            <a:headEnd type="none" w="sm" len="sm"/>
            <a:tailEnd type="none" w="sm" len="sm"/>
          </a:ln>
        </p:spPr>
      </p:cxnSp>
      <p:sp>
        <p:nvSpPr>
          <p:cNvPr id="38" name="Google Shape;323;p10">
            <a:extLst>
              <a:ext uri="{FF2B5EF4-FFF2-40B4-BE49-F238E27FC236}">
                <a16:creationId xmlns:a16="http://schemas.microsoft.com/office/drawing/2014/main" id="{F2748FA7-84C3-4983-AB4A-2ABB2FA14013}"/>
              </a:ext>
            </a:extLst>
          </p:cNvPr>
          <p:cNvSpPr txBox="1"/>
          <p:nvPr/>
        </p:nvSpPr>
        <p:spPr>
          <a:xfrm>
            <a:off x="5736410" y="2213145"/>
            <a:ext cx="2915777" cy="261570"/>
          </a:xfrm>
          <a:prstGeom prst="rect">
            <a:avLst/>
          </a:prstGeom>
          <a:noFill/>
          <a:ln>
            <a:noFill/>
          </a:ln>
        </p:spPr>
        <p:txBody>
          <a:bodyPr spcFirstLastPara="1" wrap="square" lIns="91425" tIns="45700" rIns="91425" bIns="45700" anchor="t" anchorCtr="0">
            <a:spAutoFit/>
          </a:bodyPr>
          <a:lstStyle/>
          <a:p>
            <a:pPr marR="0" lvl="1" rtl="0">
              <a:lnSpc>
                <a:spcPct val="100000"/>
              </a:lnSpc>
              <a:spcBef>
                <a:spcPts val="0"/>
              </a:spcBef>
              <a:spcAft>
                <a:spcPts val="0"/>
              </a:spcAft>
              <a:buClr>
                <a:srgbClr val="006E9B"/>
              </a:buClr>
              <a:buSzPts val="1800"/>
            </a:pPr>
            <a:r>
              <a:rPr lang="en-US" sz="1100" b="1" i="0" u="none" strike="noStrike" cap="none" spc="-50" dirty="0">
                <a:solidFill>
                  <a:srgbClr val="0A5F9E"/>
                </a:solidFill>
                <a:latin typeface="+mj-lt"/>
                <a:ea typeface="Calibri"/>
                <a:cs typeface="Calibri"/>
                <a:sym typeface="Calibri"/>
              </a:rPr>
              <a:t>Mouth model </a:t>
            </a:r>
            <a:r>
              <a:rPr lang="en-US" sz="1100" i="0" u="none" strike="noStrike" cap="none" spc="-50" dirty="0">
                <a:solidFill>
                  <a:srgbClr val="0A5F9E"/>
                </a:solidFill>
                <a:latin typeface="+mj-lt"/>
                <a:ea typeface="Calibri"/>
                <a:cs typeface="Calibri"/>
                <a:sym typeface="Calibri"/>
              </a:rPr>
              <a:t>–</a:t>
            </a:r>
            <a:r>
              <a:rPr lang="en-US" sz="1100" b="1" i="0" u="none" strike="noStrike" cap="none" spc="-50" dirty="0">
                <a:solidFill>
                  <a:srgbClr val="0A5F9E"/>
                </a:solidFill>
                <a:latin typeface="+mj-lt"/>
                <a:ea typeface="Calibri"/>
                <a:cs typeface="Calibri"/>
                <a:sym typeface="Calibri"/>
              </a:rPr>
              <a:t> </a:t>
            </a:r>
            <a:r>
              <a:rPr lang="en-US" sz="1100" i="0" u="none" strike="noStrike" cap="none" spc="-50" dirty="0">
                <a:solidFill>
                  <a:srgbClr val="0A5F9E"/>
                </a:solidFill>
                <a:latin typeface="+mj-lt"/>
                <a:ea typeface="Calibri"/>
                <a:cs typeface="Calibri"/>
                <a:sym typeface="Calibri"/>
              </a:rPr>
              <a:t>a sip out of the potiio-bottle</a:t>
            </a:r>
          </a:p>
        </p:txBody>
      </p:sp>
      <p:pic>
        <p:nvPicPr>
          <p:cNvPr id="43" name="2021_10_14_15s_slow_motion_tongue_video">
            <a:hlinkClick r:id="" action="ppaction://media"/>
            <a:extLst>
              <a:ext uri="{FF2B5EF4-FFF2-40B4-BE49-F238E27FC236}">
                <a16:creationId xmlns:a16="http://schemas.microsoft.com/office/drawing/2014/main" id="{DF817321-134B-4279-8CF2-F0928522C93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833224" y="2499357"/>
            <a:ext cx="3096171" cy="1773686"/>
          </a:xfrm>
          <a:prstGeom prst="rect">
            <a:avLst/>
          </a:prstGeom>
        </p:spPr>
      </p:pic>
    </p:spTree>
    <p:extLst>
      <p:ext uri="{BB962C8B-B14F-4D97-AF65-F5344CB8AC3E}">
        <p14:creationId xmlns:p14="http://schemas.microsoft.com/office/powerpoint/2010/main" val="289197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00"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3"/>
                                        </p:tgtEl>
                                      </p:cBhvr>
                                    </p:cmd>
                                  </p:childTnLst>
                                </p:cTn>
                              </p:par>
                            </p:childTnLst>
                          </p:cTn>
                        </p:par>
                      </p:childTnLst>
                    </p:cTn>
                  </p:par>
                </p:childTnLst>
              </p:cTn>
              <p:nextCondLst>
                <p:cond evt="onClick" delay="0">
                  <p:tgtEl>
                    <p:spTgt spid="43"/>
                  </p:tgtEl>
                </p:cond>
              </p:nextCondLst>
            </p:seq>
            <p:video>
              <p:cMediaNode vol="80000">
                <p:cTn id="12" fill="hold" display="0">
                  <p:stCondLst>
                    <p:cond delay="indefinite"/>
                  </p:stCondLst>
                </p:cTn>
                <p:tgtEl>
                  <p:spTgt spid="4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3" name="Titel 2">
            <a:extLst>
              <a:ext uri="{FF2B5EF4-FFF2-40B4-BE49-F238E27FC236}">
                <a16:creationId xmlns:a16="http://schemas.microsoft.com/office/drawing/2014/main" id="{78D460A1-7A31-4A88-A133-ED751000D352}"/>
              </a:ext>
            </a:extLst>
          </p:cNvPr>
          <p:cNvSpPr>
            <a:spLocks noGrp="1"/>
          </p:cNvSpPr>
          <p:nvPr>
            <p:ph type="title"/>
          </p:nvPr>
        </p:nvSpPr>
        <p:spPr/>
        <p:txBody>
          <a:bodyPr/>
          <a:lstStyle/>
          <a:p>
            <a:r>
              <a:rPr lang="en-US" dirty="0"/>
              <a:t>One day in life – with a potiio-bottle</a:t>
            </a:r>
            <a:endParaRPr lang="de-CH" dirty="0"/>
          </a:p>
        </p:txBody>
      </p:sp>
      <p:grpSp>
        <p:nvGrpSpPr>
          <p:cNvPr id="74" name="Google Shape;1094;p47">
            <a:extLst>
              <a:ext uri="{FF2B5EF4-FFF2-40B4-BE49-F238E27FC236}">
                <a16:creationId xmlns:a16="http://schemas.microsoft.com/office/drawing/2014/main" id="{684CBBC0-AABA-4D2C-8254-8FE05F36A1DB}"/>
              </a:ext>
            </a:extLst>
          </p:cNvPr>
          <p:cNvGrpSpPr/>
          <p:nvPr/>
        </p:nvGrpSpPr>
        <p:grpSpPr>
          <a:xfrm>
            <a:off x="95428" y="68193"/>
            <a:ext cx="332670" cy="332670"/>
            <a:chOff x="7011791" y="309350"/>
            <a:chExt cx="395800" cy="395800"/>
          </a:xfrm>
        </p:grpSpPr>
        <p:sp>
          <p:nvSpPr>
            <p:cNvPr id="75" name="Google Shape;1095;p47">
              <a:extLst>
                <a:ext uri="{FF2B5EF4-FFF2-40B4-BE49-F238E27FC236}">
                  <a16:creationId xmlns:a16="http://schemas.microsoft.com/office/drawing/2014/main" id="{4F92FE0C-DC64-4EAE-8280-97081C690163}"/>
                </a:ext>
              </a:extLst>
            </p:cNvPr>
            <p:cNvSpPr/>
            <p:nvPr/>
          </p:nvSpPr>
          <p:spPr>
            <a:xfrm>
              <a:off x="7011791"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96;p47">
              <a:extLst>
                <a:ext uri="{FF2B5EF4-FFF2-40B4-BE49-F238E27FC236}">
                  <a16:creationId xmlns:a16="http://schemas.microsoft.com/office/drawing/2014/main" id="{E12DB027-E811-4DFE-8BB0-89422DFDD8E5}"/>
                </a:ext>
              </a:extLst>
            </p:cNvPr>
            <p:cNvSpPr/>
            <p:nvPr/>
          </p:nvSpPr>
          <p:spPr>
            <a:xfrm>
              <a:off x="7036141"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97;p47">
              <a:extLst>
                <a:ext uri="{FF2B5EF4-FFF2-40B4-BE49-F238E27FC236}">
                  <a16:creationId xmlns:a16="http://schemas.microsoft.com/office/drawing/2014/main" id="{5C1BC061-CB56-4DFA-85D3-E5CCEE5FE839}"/>
                </a:ext>
              </a:extLst>
            </p:cNvPr>
            <p:cNvSpPr/>
            <p:nvPr/>
          </p:nvSpPr>
          <p:spPr>
            <a:xfrm>
              <a:off x="7211491" y="397625"/>
              <a:ext cx="54825" cy="169300"/>
            </a:xfrm>
            <a:custGeom>
              <a:avLst/>
              <a:gdLst/>
              <a:ahLst/>
              <a:cxnLst/>
              <a:rect l="l" t="t" r="r" b="b"/>
              <a:pathLst>
                <a:path w="2193" h="6772" fill="none" extrusionOk="0">
                  <a:moveTo>
                    <a:pt x="1" y="1"/>
                  </a:moveTo>
                  <a:lnTo>
                    <a:pt x="1" y="4580"/>
                  </a:lnTo>
                  <a:lnTo>
                    <a:pt x="2193" y="6772"/>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98;p47">
              <a:extLst>
                <a:ext uri="{FF2B5EF4-FFF2-40B4-BE49-F238E27FC236}">
                  <a16:creationId xmlns:a16="http://schemas.microsoft.com/office/drawing/2014/main" id="{D204C8D5-5340-40D5-8188-8A1A21E9B15E}"/>
                </a:ext>
              </a:extLst>
            </p:cNvPr>
            <p:cNvSpPr/>
            <p:nvPr/>
          </p:nvSpPr>
          <p:spPr>
            <a:xfrm>
              <a:off x="7209666" y="333700"/>
              <a:ext cx="25" cy="29250"/>
            </a:xfrm>
            <a:custGeom>
              <a:avLst/>
              <a:gdLst/>
              <a:ahLst/>
              <a:cxnLst/>
              <a:rect l="l" t="t" r="r" b="b"/>
              <a:pathLst>
                <a:path w="1" h="1170" fill="none" extrusionOk="0">
                  <a:moveTo>
                    <a:pt x="1" y="1170"/>
                  </a:moveTo>
                  <a:lnTo>
                    <a:pt x="1"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99;p47">
              <a:extLst>
                <a:ext uri="{FF2B5EF4-FFF2-40B4-BE49-F238E27FC236}">
                  <a16:creationId xmlns:a16="http://schemas.microsoft.com/office/drawing/2014/main" id="{D4071988-EEEB-478A-8437-BA9D3A9C5907}"/>
                </a:ext>
              </a:extLst>
            </p:cNvPr>
            <p:cNvSpPr/>
            <p:nvPr/>
          </p:nvSpPr>
          <p:spPr>
            <a:xfrm>
              <a:off x="7123216" y="356850"/>
              <a:ext cx="25" cy="25"/>
            </a:xfrm>
            <a:custGeom>
              <a:avLst/>
              <a:gdLst/>
              <a:ahLst/>
              <a:cxnLst/>
              <a:rect l="l" t="t" r="r" b="b"/>
              <a:pathLst>
                <a:path w="1" h="1" fill="none" extrusionOk="0">
                  <a:moveTo>
                    <a:pt x="1" y="0"/>
                  </a:moveTo>
                  <a:lnTo>
                    <a:pt x="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00;p47">
              <a:extLst>
                <a:ext uri="{FF2B5EF4-FFF2-40B4-BE49-F238E27FC236}">
                  <a16:creationId xmlns:a16="http://schemas.microsoft.com/office/drawing/2014/main" id="{3E136360-310A-4DD9-9EFA-E933FDD528C5}"/>
                </a:ext>
              </a:extLst>
            </p:cNvPr>
            <p:cNvSpPr/>
            <p:nvPr/>
          </p:nvSpPr>
          <p:spPr>
            <a:xfrm>
              <a:off x="7123216" y="356850"/>
              <a:ext cx="14025" cy="24975"/>
            </a:xfrm>
            <a:custGeom>
              <a:avLst/>
              <a:gdLst/>
              <a:ahLst/>
              <a:cxnLst/>
              <a:rect l="l" t="t" r="r" b="b"/>
              <a:pathLst>
                <a:path w="561" h="999" fill="none" extrusionOk="0">
                  <a:moveTo>
                    <a:pt x="1" y="0"/>
                  </a:moveTo>
                  <a:lnTo>
                    <a:pt x="561" y="999"/>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101;p47">
              <a:extLst>
                <a:ext uri="{FF2B5EF4-FFF2-40B4-BE49-F238E27FC236}">
                  <a16:creationId xmlns:a16="http://schemas.microsoft.com/office/drawing/2014/main" id="{AC471BF0-D624-4D84-9FB4-7EDFF4756AA7}"/>
                </a:ext>
              </a:extLst>
            </p:cNvPr>
            <p:cNvSpPr/>
            <p:nvPr/>
          </p:nvSpPr>
          <p:spPr>
            <a:xfrm>
              <a:off x="7059291" y="420775"/>
              <a:ext cx="25" cy="25"/>
            </a:xfrm>
            <a:custGeom>
              <a:avLst/>
              <a:gdLst/>
              <a:ahLst/>
              <a:cxnLst/>
              <a:rect l="l" t="t" r="r" b="b"/>
              <a:pathLst>
                <a:path w="1" h="1" fill="none" extrusionOk="0">
                  <a:moveTo>
                    <a:pt x="0" y="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102;p47">
              <a:extLst>
                <a:ext uri="{FF2B5EF4-FFF2-40B4-BE49-F238E27FC236}">
                  <a16:creationId xmlns:a16="http://schemas.microsoft.com/office/drawing/2014/main" id="{6A5CBE3B-BF36-4FB5-BC71-E23D135C1296}"/>
                </a:ext>
              </a:extLst>
            </p:cNvPr>
            <p:cNvSpPr/>
            <p:nvPr/>
          </p:nvSpPr>
          <p:spPr>
            <a:xfrm>
              <a:off x="7059291" y="420775"/>
              <a:ext cx="24975" cy="14025"/>
            </a:xfrm>
            <a:custGeom>
              <a:avLst/>
              <a:gdLst/>
              <a:ahLst/>
              <a:cxnLst/>
              <a:rect l="l" t="t" r="r" b="b"/>
              <a:pathLst>
                <a:path w="999" h="561" fill="none" extrusionOk="0">
                  <a:moveTo>
                    <a:pt x="0" y="0"/>
                  </a:moveTo>
                  <a:lnTo>
                    <a:pt x="999" y="56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03;p47">
              <a:extLst>
                <a:ext uri="{FF2B5EF4-FFF2-40B4-BE49-F238E27FC236}">
                  <a16:creationId xmlns:a16="http://schemas.microsoft.com/office/drawing/2014/main" id="{275C6B27-A014-4B93-96B1-AFFDDBC31548}"/>
                </a:ext>
              </a:extLst>
            </p:cNvPr>
            <p:cNvSpPr/>
            <p:nvPr/>
          </p:nvSpPr>
          <p:spPr>
            <a:xfrm>
              <a:off x="7036141" y="507225"/>
              <a:ext cx="29250" cy="25"/>
            </a:xfrm>
            <a:custGeom>
              <a:avLst/>
              <a:gdLst/>
              <a:ahLst/>
              <a:cxnLst/>
              <a:rect l="l" t="t" r="r" b="b"/>
              <a:pathLst>
                <a:path w="1170" h="1" fill="none" extrusionOk="0">
                  <a:moveTo>
                    <a:pt x="1" y="1"/>
                  </a:moveTo>
                  <a:lnTo>
                    <a:pt x="1170"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104;p47">
              <a:extLst>
                <a:ext uri="{FF2B5EF4-FFF2-40B4-BE49-F238E27FC236}">
                  <a16:creationId xmlns:a16="http://schemas.microsoft.com/office/drawing/2014/main" id="{2F5FE253-113B-4F83-A1D4-387EF2CC3F34}"/>
                </a:ext>
              </a:extLst>
            </p:cNvPr>
            <p:cNvSpPr/>
            <p:nvPr/>
          </p:nvSpPr>
          <p:spPr>
            <a:xfrm>
              <a:off x="7059291" y="593700"/>
              <a:ext cx="25" cy="25"/>
            </a:xfrm>
            <a:custGeom>
              <a:avLst/>
              <a:gdLst/>
              <a:ahLst/>
              <a:cxnLst/>
              <a:rect l="l" t="t" r="r" b="b"/>
              <a:pathLst>
                <a:path w="1" h="1" fill="none" extrusionOk="0">
                  <a:moveTo>
                    <a:pt x="0" y="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105;p47">
              <a:extLst>
                <a:ext uri="{FF2B5EF4-FFF2-40B4-BE49-F238E27FC236}">
                  <a16:creationId xmlns:a16="http://schemas.microsoft.com/office/drawing/2014/main" id="{61F3240F-54ED-439B-BB1E-A052A40EE601}"/>
                </a:ext>
              </a:extLst>
            </p:cNvPr>
            <p:cNvSpPr/>
            <p:nvPr/>
          </p:nvSpPr>
          <p:spPr>
            <a:xfrm>
              <a:off x="7059291" y="579700"/>
              <a:ext cx="24975" cy="14025"/>
            </a:xfrm>
            <a:custGeom>
              <a:avLst/>
              <a:gdLst/>
              <a:ahLst/>
              <a:cxnLst/>
              <a:rect l="l" t="t" r="r" b="b"/>
              <a:pathLst>
                <a:path w="999" h="561" fill="none" extrusionOk="0">
                  <a:moveTo>
                    <a:pt x="0" y="560"/>
                  </a:moveTo>
                  <a:lnTo>
                    <a:pt x="999"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106;p47">
              <a:extLst>
                <a:ext uri="{FF2B5EF4-FFF2-40B4-BE49-F238E27FC236}">
                  <a16:creationId xmlns:a16="http://schemas.microsoft.com/office/drawing/2014/main" id="{5F3B2CA3-B606-4C6F-8C3C-67468CA1DF66}"/>
                </a:ext>
              </a:extLst>
            </p:cNvPr>
            <p:cNvSpPr/>
            <p:nvPr/>
          </p:nvSpPr>
          <p:spPr>
            <a:xfrm>
              <a:off x="7123216" y="632675"/>
              <a:ext cx="14025" cy="24975"/>
            </a:xfrm>
            <a:custGeom>
              <a:avLst/>
              <a:gdLst/>
              <a:ahLst/>
              <a:cxnLst/>
              <a:rect l="l" t="t" r="r" b="b"/>
              <a:pathLst>
                <a:path w="561" h="999" fill="none" extrusionOk="0">
                  <a:moveTo>
                    <a:pt x="1" y="999"/>
                  </a:moveTo>
                  <a:lnTo>
                    <a:pt x="56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107;p47">
              <a:extLst>
                <a:ext uri="{FF2B5EF4-FFF2-40B4-BE49-F238E27FC236}">
                  <a16:creationId xmlns:a16="http://schemas.microsoft.com/office/drawing/2014/main" id="{FE2C7C01-C99B-49D3-8419-E65CD1560E49}"/>
                </a:ext>
              </a:extLst>
            </p:cNvPr>
            <p:cNvSpPr/>
            <p:nvPr/>
          </p:nvSpPr>
          <p:spPr>
            <a:xfrm>
              <a:off x="7123216" y="657625"/>
              <a:ext cx="25" cy="25"/>
            </a:xfrm>
            <a:custGeom>
              <a:avLst/>
              <a:gdLst/>
              <a:ahLst/>
              <a:cxnLst/>
              <a:rect l="l" t="t" r="r" b="b"/>
              <a:pathLst>
                <a:path w="1" h="1" fill="none" extrusionOk="0">
                  <a:moveTo>
                    <a:pt x="1" y="1"/>
                  </a:moveTo>
                  <a:lnTo>
                    <a:pt x="1"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108;p47">
              <a:extLst>
                <a:ext uri="{FF2B5EF4-FFF2-40B4-BE49-F238E27FC236}">
                  <a16:creationId xmlns:a16="http://schemas.microsoft.com/office/drawing/2014/main" id="{6FBD54BD-4519-4A24-8C57-E65AE3257301}"/>
                </a:ext>
              </a:extLst>
            </p:cNvPr>
            <p:cNvSpPr/>
            <p:nvPr/>
          </p:nvSpPr>
          <p:spPr>
            <a:xfrm>
              <a:off x="7209666" y="651550"/>
              <a:ext cx="25" cy="29250"/>
            </a:xfrm>
            <a:custGeom>
              <a:avLst/>
              <a:gdLst/>
              <a:ahLst/>
              <a:cxnLst/>
              <a:rect l="l" t="t" r="r" b="b"/>
              <a:pathLst>
                <a:path w="1" h="1170" fill="none" extrusionOk="0">
                  <a:moveTo>
                    <a:pt x="1" y="0"/>
                  </a:moveTo>
                  <a:lnTo>
                    <a:pt x="1" y="1169"/>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09;p47">
              <a:extLst>
                <a:ext uri="{FF2B5EF4-FFF2-40B4-BE49-F238E27FC236}">
                  <a16:creationId xmlns:a16="http://schemas.microsoft.com/office/drawing/2014/main" id="{E8B7F079-F897-412A-A9A8-A7AD058642D7}"/>
                </a:ext>
              </a:extLst>
            </p:cNvPr>
            <p:cNvSpPr/>
            <p:nvPr/>
          </p:nvSpPr>
          <p:spPr>
            <a:xfrm>
              <a:off x="7282141" y="632675"/>
              <a:ext cx="14025" cy="24975"/>
            </a:xfrm>
            <a:custGeom>
              <a:avLst/>
              <a:gdLst/>
              <a:ahLst/>
              <a:cxnLst/>
              <a:rect l="l" t="t" r="r" b="b"/>
              <a:pathLst>
                <a:path w="561" h="999" fill="none" extrusionOk="0">
                  <a:moveTo>
                    <a:pt x="560" y="999"/>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10;p47">
              <a:extLst>
                <a:ext uri="{FF2B5EF4-FFF2-40B4-BE49-F238E27FC236}">
                  <a16:creationId xmlns:a16="http://schemas.microsoft.com/office/drawing/2014/main" id="{A04C5406-A866-487E-9189-9EE4E678F77D}"/>
                </a:ext>
              </a:extLst>
            </p:cNvPr>
            <p:cNvSpPr/>
            <p:nvPr/>
          </p:nvSpPr>
          <p:spPr>
            <a:xfrm>
              <a:off x="7296141" y="657625"/>
              <a:ext cx="25" cy="25"/>
            </a:xfrm>
            <a:custGeom>
              <a:avLst/>
              <a:gdLst/>
              <a:ahLst/>
              <a:cxnLst/>
              <a:rect l="l" t="t" r="r" b="b"/>
              <a:pathLst>
                <a:path w="1" h="1" fill="none" extrusionOk="0">
                  <a:moveTo>
                    <a:pt x="0" y="1"/>
                  </a:moveTo>
                  <a:lnTo>
                    <a:pt x="0"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11;p47">
              <a:extLst>
                <a:ext uri="{FF2B5EF4-FFF2-40B4-BE49-F238E27FC236}">
                  <a16:creationId xmlns:a16="http://schemas.microsoft.com/office/drawing/2014/main" id="{E8FDCCFC-EA0E-4210-AEAD-204799C03A11}"/>
                </a:ext>
              </a:extLst>
            </p:cNvPr>
            <p:cNvSpPr/>
            <p:nvPr/>
          </p:nvSpPr>
          <p:spPr>
            <a:xfrm>
              <a:off x="7335116" y="579700"/>
              <a:ext cx="24975" cy="14025"/>
            </a:xfrm>
            <a:custGeom>
              <a:avLst/>
              <a:gdLst/>
              <a:ahLst/>
              <a:cxnLst/>
              <a:rect l="l" t="t" r="r" b="b"/>
              <a:pathLst>
                <a:path w="999" h="561" fill="none" extrusionOk="0">
                  <a:moveTo>
                    <a:pt x="999" y="56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12;p47">
              <a:extLst>
                <a:ext uri="{FF2B5EF4-FFF2-40B4-BE49-F238E27FC236}">
                  <a16:creationId xmlns:a16="http://schemas.microsoft.com/office/drawing/2014/main" id="{A1ADD502-2D39-4830-8EB9-37D70D7B504D}"/>
                </a:ext>
              </a:extLst>
            </p:cNvPr>
            <p:cNvSpPr/>
            <p:nvPr/>
          </p:nvSpPr>
          <p:spPr>
            <a:xfrm>
              <a:off x="7360066" y="593700"/>
              <a:ext cx="25" cy="25"/>
            </a:xfrm>
            <a:custGeom>
              <a:avLst/>
              <a:gdLst/>
              <a:ahLst/>
              <a:cxnLst/>
              <a:rect l="l" t="t" r="r" b="b"/>
              <a:pathLst>
                <a:path w="1" h="1" fill="none" extrusionOk="0">
                  <a:moveTo>
                    <a:pt x="1" y="0"/>
                  </a:moveTo>
                  <a:lnTo>
                    <a:pt x="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13;p47">
              <a:extLst>
                <a:ext uri="{FF2B5EF4-FFF2-40B4-BE49-F238E27FC236}">
                  <a16:creationId xmlns:a16="http://schemas.microsoft.com/office/drawing/2014/main" id="{33392EE0-AA69-41DA-8C10-D13BC925E241}"/>
                </a:ext>
              </a:extLst>
            </p:cNvPr>
            <p:cNvSpPr/>
            <p:nvPr/>
          </p:nvSpPr>
          <p:spPr>
            <a:xfrm>
              <a:off x="7353991" y="507225"/>
              <a:ext cx="29250" cy="25"/>
            </a:xfrm>
            <a:custGeom>
              <a:avLst/>
              <a:gdLst/>
              <a:ahLst/>
              <a:cxnLst/>
              <a:rect l="l" t="t" r="r" b="b"/>
              <a:pathLst>
                <a:path w="1170" h="1" fill="none" extrusionOk="0">
                  <a:moveTo>
                    <a:pt x="1169" y="1"/>
                  </a:moveTo>
                  <a:lnTo>
                    <a:pt x="0" y="1"/>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14;p47">
              <a:extLst>
                <a:ext uri="{FF2B5EF4-FFF2-40B4-BE49-F238E27FC236}">
                  <a16:creationId xmlns:a16="http://schemas.microsoft.com/office/drawing/2014/main" id="{F0F9EFE4-1E97-44D7-A276-50C8C74FA366}"/>
                </a:ext>
              </a:extLst>
            </p:cNvPr>
            <p:cNvSpPr/>
            <p:nvPr/>
          </p:nvSpPr>
          <p:spPr>
            <a:xfrm>
              <a:off x="7335116" y="420775"/>
              <a:ext cx="24975" cy="14025"/>
            </a:xfrm>
            <a:custGeom>
              <a:avLst/>
              <a:gdLst/>
              <a:ahLst/>
              <a:cxnLst/>
              <a:rect l="l" t="t" r="r" b="b"/>
              <a:pathLst>
                <a:path w="999" h="561" fill="none" extrusionOk="0">
                  <a:moveTo>
                    <a:pt x="0" y="561"/>
                  </a:moveTo>
                  <a:lnTo>
                    <a:pt x="999"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15;p47">
              <a:extLst>
                <a:ext uri="{FF2B5EF4-FFF2-40B4-BE49-F238E27FC236}">
                  <a16:creationId xmlns:a16="http://schemas.microsoft.com/office/drawing/2014/main" id="{9D9293C9-871E-4D67-AC0B-8ABC3245FFA8}"/>
                </a:ext>
              </a:extLst>
            </p:cNvPr>
            <p:cNvSpPr/>
            <p:nvPr/>
          </p:nvSpPr>
          <p:spPr>
            <a:xfrm>
              <a:off x="7360066" y="420775"/>
              <a:ext cx="25" cy="25"/>
            </a:xfrm>
            <a:custGeom>
              <a:avLst/>
              <a:gdLst/>
              <a:ahLst/>
              <a:cxnLst/>
              <a:rect l="l" t="t" r="r" b="b"/>
              <a:pathLst>
                <a:path w="1" h="1" fill="none" extrusionOk="0">
                  <a:moveTo>
                    <a:pt x="1" y="0"/>
                  </a:moveTo>
                  <a:lnTo>
                    <a:pt x="1"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16;p47">
              <a:extLst>
                <a:ext uri="{FF2B5EF4-FFF2-40B4-BE49-F238E27FC236}">
                  <a16:creationId xmlns:a16="http://schemas.microsoft.com/office/drawing/2014/main" id="{BCC75598-DAE6-4755-8DC5-6B4B498F761D}"/>
                </a:ext>
              </a:extLst>
            </p:cNvPr>
            <p:cNvSpPr/>
            <p:nvPr/>
          </p:nvSpPr>
          <p:spPr>
            <a:xfrm>
              <a:off x="7282141" y="356850"/>
              <a:ext cx="14025" cy="24975"/>
            </a:xfrm>
            <a:custGeom>
              <a:avLst/>
              <a:gdLst/>
              <a:ahLst/>
              <a:cxnLst/>
              <a:rect l="l" t="t" r="r" b="b"/>
              <a:pathLst>
                <a:path w="561" h="999" fill="none" extrusionOk="0">
                  <a:moveTo>
                    <a:pt x="560" y="0"/>
                  </a:moveTo>
                  <a:lnTo>
                    <a:pt x="0" y="999"/>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17;p47">
              <a:extLst>
                <a:ext uri="{FF2B5EF4-FFF2-40B4-BE49-F238E27FC236}">
                  <a16:creationId xmlns:a16="http://schemas.microsoft.com/office/drawing/2014/main" id="{EDE96B28-03DB-4E7A-8DCD-982FB95CD1AD}"/>
                </a:ext>
              </a:extLst>
            </p:cNvPr>
            <p:cNvSpPr/>
            <p:nvPr/>
          </p:nvSpPr>
          <p:spPr>
            <a:xfrm>
              <a:off x="7296141" y="356850"/>
              <a:ext cx="25" cy="25"/>
            </a:xfrm>
            <a:custGeom>
              <a:avLst/>
              <a:gdLst/>
              <a:ahLst/>
              <a:cxnLst/>
              <a:rect l="l" t="t" r="r" b="b"/>
              <a:pathLst>
                <a:path w="1" h="1" fill="none" extrusionOk="0">
                  <a:moveTo>
                    <a:pt x="0" y="0"/>
                  </a:moveTo>
                  <a:lnTo>
                    <a:pt x="0" y="0"/>
                  </a:lnTo>
                </a:path>
              </a:pathLst>
            </a:custGeom>
            <a:noFill/>
            <a:ln w="12700" cap="rnd" cmpd="sng">
              <a:solidFill>
                <a:srgbClr val="2899C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Grafik 7">
            <a:extLst>
              <a:ext uri="{FF2B5EF4-FFF2-40B4-BE49-F238E27FC236}">
                <a16:creationId xmlns:a16="http://schemas.microsoft.com/office/drawing/2014/main" id="{74751672-0250-4EDB-B85F-FC33C8EE06B2}"/>
              </a:ext>
            </a:extLst>
          </p:cNvPr>
          <p:cNvPicPr>
            <a:picLocks noChangeAspect="1"/>
          </p:cNvPicPr>
          <p:nvPr/>
        </p:nvPicPr>
        <p:blipFill>
          <a:blip r:embed="rId3"/>
          <a:stretch>
            <a:fillRect/>
          </a:stretch>
        </p:blipFill>
        <p:spPr>
          <a:xfrm>
            <a:off x="3620640" y="2007149"/>
            <a:ext cx="1812895" cy="1824821"/>
          </a:xfrm>
          <a:prstGeom prst="rect">
            <a:avLst/>
          </a:prstGeom>
        </p:spPr>
      </p:pic>
      <p:sp>
        <p:nvSpPr>
          <p:cNvPr id="18" name="Google Shape;1315;p41">
            <a:extLst>
              <a:ext uri="{FF2B5EF4-FFF2-40B4-BE49-F238E27FC236}">
                <a16:creationId xmlns:a16="http://schemas.microsoft.com/office/drawing/2014/main" id="{1E5BC0A1-2FD5-4631-9BAE-F149EB24994C}"/>
              </a:ext>
            </a:extLst>
          </p:cNvPr>
          <p:cNvSpPr/>
          <p:nvPr/>
        </p:nvSpPr>
        <p:spPr>
          <a:xfrm>
            <a:off x="2776737" y="1193899"/>
            <a:ext cx="2184360" cy="1668369"/>
          </a:xfrm>
          <a:custGeom>
            <a:avLst/>
            <a:gdLst/>
            <a:ahLst/>
            <a:cxnLst/>
            <a:rect l="l" t="t" r="r" b="b"/>
            <a:pathLst>
              <a:path w="34671" h="26481" extrusionOk="0">
                <a:moveTo>
                  <a:pt x="27636" y="1361"/>
                </a:moveTo>
                <a:cubicBezTo>
                  <a:pt x="30765" y="1361"/>
                  <a:pt x="33289" y="3804"/>
                  <a:pt x="33289" y="6810"/>
                </a:cubicBezTo>
                <a:cubicBezTo>
                  <a:pt x="33289" y="9815"/>
                  <a:pt x="30765" y="12259"/>
                  <a:pt x="27636" y="12259"/>
                </a:cubicBezTo>
                <a:lnTo>
                  <a:pt x="27513" y="12259"/>
                </a:lnTo>
                <a:cubicBezTo>
                  <a:pt x="24456" y="12187"/>
                  <a:pt x="21992" y="9775"/>
                  <a:pt x="21992" y="6810"/>
                </a:cubicBezTo>
                <a:cubicBezTo>
                  <a:pt x="21992" y="3845"/>
                  <a:pt x="24456" y="1432"/>
                  <a:pt x="27513" y="1361"/>
                </a:cubicBezTo>
                <a:close/>
                <a:moveTo>
                  <a:pt x="27462" y="1"/>
                </a:moveTo>
                <a:cubicBezTo>
                  <a:pt x="27125" y="1"/>
                  <a:pt x="26787" y="21"/>
                  <a:pt x="26460" y="62"/>
                </a:cubicBezTo>
                <a:cubicBezTo>
                  <a:pt x="11819" y="666"/>
                  <a:pt x="123" y="12239"/>
                  <a:pt x="1" y="26480"/>
                </a:cubicBezTo>
                <a:cubicBezTo>
                  <a:pt x="123" y="22749"/>
                  <a:pt x="3293" y="19753"/>
                  <a:pt x="7198" y="19753"/>
                </a:cubicBezTo>
                <a:cubicBezTo>
                  <a:pt x="10992" y="19753"/>
                  <a:pt x="14109" y="22586"/>
                  <a:pt x="14386" y="26174"/>
                </a:cubicBezTo>
                <a:cubicBezTo>
                  <a:pt x="14672" y="19396"/>
                  <a:pt x="20428" y="13977"/>
                  <a:pt x="27513" y="13905"/>
                </a:cubicBezTo>
                <a:lnTo>
                  <a:pt x="27513" y="13895"/>
                </a:lnTo>
                <a:cubicBezTo>
                  <a:pt x="31470" y="13875"/>
                  <a:pt x="34670" y="10777"/>
                  <a:pt x="34670" y="6953"/>
                </a:cubicBezTo>
                <a:cubicBezTo>
                  <a:pt x="34670" y="3395"/>
                  <a:pt x="31899" y="461"/>
                  <a:pt x="28331" y="41"/>
                </a:cubicBezTo>
                <a:cubicBezTo>
                  <a:pt x="28045" y="11"/>
                  <a:pt x="27759" y="1"/>
                  <a:pt x="27462" y="1"/>
                </a:cubicBezTo>
                <a:close/>
              </a:path>
            </a:pathLst>
          </a:custGeom>
          <a:solidFill>
            <a:srgbClr val="FFED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316;p41">
            <a:extLst>
              <a:ext uri="{FF2B5EF4-FFF2-40B4-BE49-F238E27FC236}">
                <a16:creationId xmlns:a16="http://schemas.microsoft.com/office/drawing/2014/main" id="{A7174580-467F-4281-842B-C59154AB9EAF}"/>
              </a:ext>
            </a:extLst>
          </p:cNvPr>
          <p:cNvSpPr txBox="1"/>
          <p:nvPr/>
        </p:nvSpPr>
        <p:spPr>
          <a:xfrm>
            <a:off x="679723" y="1010917"/>
            <a:ext cx="2311200" cy="288260"/>
          </a:xfrm>
          <a:prstGeom prst="rect">
            <a:avLst/>
          </a:prstGeom>
          <a:noFill/>
          <a:ln>
            <a:noFill/>
          </a:ln>
        </p:spPr>
        <p:txBody>
          <a:bodyPr spcFirstLastPara="1" wrap="square" lIns="91425" tIns="91425" rIns="91425" bIns="91425" anchor="t" anchorCtr="0">
            <a:noAutofit/>
          </a:bodyPr>
          <a:lstStyle/>
          <a:p>
            <a:pPr algn="r">
              <a:buSzPts val="2400"/>
            </a:pPr>
            <a:r>
              <a:rPr lang="en-US" sz="1600" spc="-50" dirty="0">
                <a:solidFill>
                  <a:schemeClr val="lt1"/>
                </a:solidFill>
                <a:latin typeface="+mj-lt"/>
                <a:cs typeface="Calibri"/>
                <a:sym typeface="Calibri"/>
              </a:rPr>
              <a:t>Liquid boost to stay focused</a:t>
            </a:r>
          </a:p>
        </p:txBody>
      </p:sp>
      <p:sp>
        <p:nvSpPr>
          <p:cNvPr id="20" name="Google Shape;1317;p41">
            <a:extLst>
              <a:ext uri="{FF2B5EF4-FFF2-40B4-BE49-F238E27FC236}">
                <a16:creationId xmlns:a16="http://schemas.microsoft.com/office/drawing/2014/main" id="{02D969BA-A84E-40EE-8D69-F074EDA406A5}"/>
              </a:ext>
            </a:extLst>
          </p:cNvPr>
          <p:cNvSpPr txBox="1"/>
          <p:nvPr/>
        </p:nvSpPr>
        <p:spPr>
          <a:xfrm>
            <a:off x="6629546" y="1809563"/>
            <a:ext cx="2311200" cy="619878"/>
          </a:xfrm>
          <a:prstGeom prst="rect">
            <a:avLst/>
          </a:prstGeom>
          <a:noFill/>
          <a:ln>
            <a:noFill/>
          </a:ln>
        </p:spPr>
        <p:txBody>
          <a:bodyPr spcFirstLastPara="1" wrap="square" lIns="91425" tIns="91425" rIns="91425" bIns="91425" anchor="t" anchorCtr="0">
            <a:noAutofit/>
          </a:bodyPr>
          <a:lstStyle/>
          <a:p>
            <a:pPr>
              <a:buSzPts val="2400"/>
            </a:pPr>
            <a:r>
              <a:rPr lang="en-US" sz="1600" spc="-50" dirty="0">
                <a:solidFill>
                  <a:schemeClr val="lt1"/>
                </a:solidFill>
                <a:latin typeface="+mj-lt"/>
                <a:cs typeface="Calibri"/>
                <a:sym typeface="Calibri"/>
              </a:rPr>
              <a:t>Tasty drink to optimize digestion</a:t>
            </a:r>
          </a:p>
        </p:txBody>
      </p:sp>
      <p:sp>
        <p:nvSpPr>
          <p:cNvPr id="22" name="Google Shape;1319;p41">
            <a:extLst>
              <a:ext uri="{FF2B5EF4-FFF2-40B4-BE49-F238E27FC236}">
                <a16:creationId xmlns:a16="http://schemas.microsoft.com/office/drawing/2014/main" id="{4405C9FB-EBAE-4BB1-A0B8-96A3FA2AFAF1}"/>
              </a:ext>
            </a:extLst>
          </p:cNvPr>
          <p:cNvSpPr/>
          <p:nvPr/>
        </p:nvSpPr>
        <p:spPr>
          <a:xfrm>
            <a:off x="2774542" y="2429441"/>
            <a:ext cx="1734081" cy="2117955"/>
          </a:xfrm>
          <a:custGeom>
            <a:avLst/>
            <a:gdLst/>
            <a:ahLst/>
            <a:cxnLst/>
            <a:rect l="l" t="t" r="r" b="b"/>
            <a:pathLst>
              <a:path w="27524" h="33617" extrusionOk="0">
                <a:moveTo>
                  <a:pt x="7004" y="1503"/>
                </a:moveTo>
                <a:cubicBezTo>
                  <a:pt x="10102" y="1503"/>
                  <a:pt x="12606" y="3896"/>
                  <a:pt x="12658" y="6871"/>
                </a:cubicBezTo>
                <a:lnTo>
                  <a:pt x="12658" y="6952"/>
                </a:lnTo>
                <a:cubicBezTo>
                  <a:pt x="12658" y="9958"/>
                  <a:pt x="10132" y="12402"/>
                  <a:pt x="7004" y="12402"/>
                </a:cubicBezTo>
                <a:cubicBezTo>
                  <a:pt x="3886" y="12402"/>
                  <a:pt x="1360" y="9958"/>
                  <a:pt x="1360" y="6952"/>
                </a:cubicBezTo>
                <a:lnTo>
                  <a:pt x="1360" y="6871"/>
                </a:lnTo>
                <a:cubicBezTo>
                  <a:pt x="1412" y="3896"/>
                  <a:pt x="3916" y="1503"/>
                  <a:pt x="7004" y="1503"/>
                </a:cubicBezTo>
                <a:close/>
                <a:moveTo>
                  <a:pt x="7208" y="0"/>
                </a:moveTo>
                <a:cubicBezTo>
                  <a:pt x="3303" y="0"/>
                  <a:pt x="133" y="2996"/>
                  <a:pt x="11" y="6727"/>
                </a:cubicBezTo>
                <a:lnTo>
                  <a:pt x="11" y="6871"/>
                </a:lnTo>
                <a:cubicBezTo>
                  <a:pt x="11" y="6891"/>
                  <a:pt x="1" y="6922"/>
                  <a:pt x="1" y="6952"/>
                </a:cubicBezTo>
                <a:cubicBezTo>
                  <a:pt x="1" y="7014"/>
                  <a:pt x="11" y="7075"/>
                  <a:pt x="11" y="7136"/>
                </a:cubicBezTo>
                <a:cubicBezTo>
                  <a:pt x="103" y="21736"/>
                  <a:pt x="12372" y="33555"/>
                  <a:pt x="27523" y="33616"/>
                </a:cubicBezTo>
                <a:cubicBezTo>
                  <a:pt x="23618" y="33534"/>
                  <a:pt x="20469" y="30457"/>
                  <a:pt x="20469" y="26664"/>
                </a:cubicBezTo>
                <a:cubicBezTo>
                  <a:pt x="20469" y="23014"/>
                  <a:pt x="23393" y="20018"/>
                  <a:pt x="27104" y="19743"/>
                </a:cubicBezTo>
                <a:cubicBezTo>
                  <a:pt x="20213" y="19466"/>
                  <a:pt x="14682" y="14129"/>
                  <a:pt x="14396" y="7484"/>
                </a:cubicBezTo>
                <a:cubicBezTo>
                  <a:pt x="14385" y="7311"/>
                  <a:pt x="14385" y="7127"/>
                  <a:pt x="14385" y="6952"/>
                </a:cubicBezTo>
                <a:lnTo>
                  <a:pt x="14385" y="6871"/>
                </a:lnTo>
                <a:cubicBezTo>
                  <a:pt x="14385" y="6718"/>
                  <a:pt x="14385" y="6574"/>
                  <a:pt x="14396" y="6421"/>
                </a:cubicBezTo>
                <a:cubicBezTo>
                  <a:pt x="14119" y="2833"/>
                  <a:pt x="11002" y="0"/>
                  <a:pt x="7208" y="0"/>
                </a:cubicBezTo>
                <a:close/>
              </a:path>
            </a:pathLst>
          </a:custGeom>
          <a:solidFill>
            <a:srgbClr val="FFF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320;p41">
            <a:extLst>
              <a:ext uri="{FF2B5EF4-FFF2-40B4-BE49-F238E27FC236}">
                <a16:creationId xmlns:a16="http://schemas.microsoft.com/office/drawing/2014/main" id="{6452F615-EA05-4F0A-ACEA-1CEE4A3456C9}"/>
              </a:ext>
            </a:extLst>
          </p:cNvPr>
          <p:cNvSpPr txBox="1"/>
          <p:nvPr/>
        </p:nvSpPr>
        <p:spPr>
          <a:xfrm>
            <a:off x="309636" y="4040106"/>
            <a:ext cx="2534820" cy="545068"/>
          </a:xfrm>
          <a:prstGeom prst="rect">
            <a:avLst/>
          </a:prstGeom>
          <a:noFill/>
          <a:ln>
            <a:noFill/>
          </a:ln>
        </p:spPr>
        <p:txBody>
          <a:bodyPr spcFirstLastPara="1" wrap="square" lIns="91425" tIns="91425" rIns="91425" bIns="91425" anchor="t" anchorCtr="0">
            <a:noAutofit/>
          </a:bodyPr>
          <a:lstStyle/>
          <a:p>
            <a:pPr marL="0" lvl="0" indent="0" algn="r">
              <a:buSzPts val="2400"/>
              <a:buFont typeface="Arial"/>
              <a:buNone/>
            </a:pPr>
            <a:r>
              <a:rPr lang="en-US" sz="1600" spc="-50" dirty="0">
                <a:solidFill>
                  <a:schemeClr val="lt1"/>
                </a:solidFill>
                <a:latin typeface="+mj-lt"/>
                <a:cs typeface="Calibri"/>
                <a:sym typeface="Calibri"/>
              </a:rPr>
              <a:t>Nutritious beverage to energetically start the day</a:t>
            </a:r>
          </a:p>
        </p:txBody>
      </p:sp>
      <p:sp>
        <p:nvSpPr>
          <p:cNvPr id="24" name="Google Shape;1321;p41">
            <a:extLst>
              <a:ext uri="{FF2B5EF4-FFF2-40B4-BE49-F238E27FC236}">
                <a16:creationId xmlns:a16="http://schemas.microsoft.com/office/drawing/2014/main" id="{17CCC64E-4AEF-4C6E-B868-B9E8E5760296}"/>
              </a:ext>
            </a:extLst>
          </p:cNvPr>
          <p:cNvSpPr txBox="1"/>
          <p:nvPr/>
        </p:nvSpPr>
        <p:spPr>
          <a:xfrm>
            <a:off x="531670" y="2570442"/>
            <a:ext cx="1904912" cy="545069"/>
          </a:xfrm>
          <a:prstGeom prst="rect">
            <a:avLst/>
          </a:prstGeom>
          <a:noFill/>
          <a:ln>
            <a:noFill/>
          </a:ln>
        </p:spPr>
        <p:txBody>
          <a:bodyPr spcFirstLastPara="1" wrap="square" lIns="91425" tIns="91425" rIns="91425" bIns="91425" anchor="t" anchorCtr="0">
            <a:noAutofit/>
          </a:bodyPr>
          <a:lstStyle/>
          <a:p>
            <a:pPr marL="0" lvl="0" indent="0" algn="r">
              <a:buSzPts val="2400"/>
              <a:buFont typeface="Arial"/>
              <a:buNone/>
            </a:pPr>
            <a:r>
              <a:rPr lang="en-US" sz="1600" spc="-50" dirty="0">
                <a:solidFill>
                  <a:schemeClr val="lt1"/>
                </a:solidFill>
                <a:latin typeface="+mj-lt"/>
                <a:cs typeface="Calibri"/>
                <a:sym typeface="Calibri"/>
              </a:rPr>
              <a:t>Drink to stay hydrated</a:t>
            </a:r>
          </a:p>
        </p:txBody>
      </p:sp>
      <p:sp>
        <p:nvSpPr>
          <p:cNvPr id="26" name="Google Shape;1323;p41">
            <a:extLst>
              <a:ext uri="{FF2B5EF4-FFF2-40B4-BE49-F238E27FC236}">
                <a16:creationId xmlns:a16="http://schemas.microsoft.com/office/drawing/2014/main" id="{0FB93A1F-77C7-4F23-8908-766615A5CCBF}"/>
              </a:ext>
            </a:extLst>
          </p:cNvPr>
          <p:cNvSpPr/>
          <p:nvPr/>
        </p:nvSpPr>
        <p:spPr>
          <a:xfrm>
            <a:off x="4501997" y="1192825"/>
            <a:ext cx="1749516" cy="2123751"/>
          </a:xfrm>
          <a:custGeom>
            <a:avLst/>
            <a:gdLst/>
            <a:ahLst/>
            <a:cxnLst/>
            <a:rect l="l" t="t" r="r" b="b"/>
            <a:pathLst>
              <a:path w="27769" h="33709" extrusionOk="0">
                <a:moveTo>
                  <a:pt x="20601" y="21471"/>
                </a:moveTo>
                <a:cubicBezTo>
                  <a:pt x="23607" y="21471"/>
                  <a:pt x="26061" y="23730"/>
                  <a:pt x="26245" y="26583"/>
                </a:cubicBezTo>
                <a:cubicBezTo>
                  <a:pt x="26245" y="26695"/>
                  <a:pt x="26255" y="26798"/>
                  <a:pt x="26255" y="26910"/>
                </a:cubicBezTo>
                <a:cubicBezTo>
                  <a:pt x="26255" y="29926"/>
                  <a:pt x="23720" y="32359"/>
                  <a:pt x="20601" y="32359"/>
                </a:cubicBezTo>
                <a:cubicBezTo>
                  <a:pt x="17483" y="32359"/>
                  <a:pt x="14957" y="29926"/>
                  <a:pt x="14957" y="26910"/>
                </a:cubicBezTo>
                <a:cubicBezTo>
                  <a:pt x="14957" y="26798"/>
                  <a:pt x="14957" y="26695"/>
                  <a:pt x="14968" y="26583"/>
                </a:cubicBezTo>
                <a:cubicBezTo>
                  <a:pt x="15141" y="23730"/>
                  <a:pt x="17606" y="21471"/>
                  <a:pt x="20601" y="21471"/>
                </a:cubicBezTo>
                <a:close/>
                <a:moveTo>
                  <a:pt x="818" y="0"/>
                </a:moveTo>
                <a:lnTo>
                  <a:pt x="818" y="0"/>
                </a:lnTo>
                <a:cubicBezTo>
                  <a:pt x="4386" y="420"/>
                  <a:pt x="7157" y="3354"/>
                  <a:pt x="7157" y="6912"/>
                </a:cubicBezTo>
                <a:cubicBezTo>
                  <a:pt x="7157" y="10736"/>
                  <a:pt x="3957" y="13834"/>
                  <a:pt x="0" y="13854"/>
                </a:cubicBezTo>
                <a:lnTo>
                  <a:pt x="0" y="13864"/>
                </a:lnTo>
                <a:lnTo>
                  <a:pt x="123" y="13864"/>
                </a:lnTo>
                <a:cubicBezTo>
                  <a:pt x="7249" y="13864"/>
                  <a:pt x="13056" y="19283"/>
                  <a:pt x="13383" y="26071"/>
                </a:cubicBezTo>
                <a:cubicBezTo>
                  <a:pt x="13383" y="26235"/>
                  <a:pt x="13394" y="26409"/>
                  <a:pt x="13394" y="26583"/>
                </a:cubicBezTo>
                <a:lnTo>
                  <a:pt x="13394" y="26664"/>
                </a:lnTo>
                <a:cubicBezTo>
                  <a:pt x="13394" y="26910"/>
                  <a:pt x="13383" y="27145"/>
                  <a:pt x="13373" y="27391"/>
                </a:cubicBezTo>
                <a:cubicBezTo>
                  <a:pt x="13700" y="30938"/>
                  <a:pt x="16788" y="33709"/>
                  <a:pt x="20550" y="33709"/>
                </a:cubicBezTo>
                <a:cubicBezTo>
                  <a:pt x="24527" y="33709"/>
                  <a:pt x="27758" y="30601"/>
                  <a:pt x="27758" y="26757"/>
                </a:cubicBezTo>
                <a:lnTo>
                  <a:pt x="27758" y="26583"/>
                </a:lnTo>
                <a:lnTo>
                  <a:pt x="27768" y="26583"/>
                </a:lnTo>
                <a:cubicBezTo>
                  <a:pt x="27727" y="12116"/>
                  <a:pt x="15734" y="359"/>
                  <a:pt x="818" y="0"/>
                </a:cubicBezTo>
                <a:close/>
              </a:path>
            </a:pathLst>
          </a:custGeom>
          <a:solidFill>
            <a:srgbClr val="FFF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324;p41">
            <a:extLst>
              <a:ext uri="{FF2B5EF4-FFF2-40B4-BE49-F238E27FC236}">
                <a16:creationId xmlns:a16="http://schemas.microsoft.com/office/drawing/2014/main" id="{2B7E532F-BF30-41F2-8CDC-7CAA24BDE6B9}"/>
              </a:ext>
            </a:extLst>
          </p:cNvPr>
          <p:cNvSpPr txBox="1"/>
          <p:nvPr/>
        </p:nvSpPr>
        <p:spPr>
          <a:xfrm>
            <a:off x="6455287" y="2880406"/>
            <a:ext cx="2435100" cy="360509"/>
          </a:xfrm>
          <a:prstGeom prst="rect">
            <a:avLst/>
          </a:prstGeom>
          <a:noFill/>
          <a:ln>
            <a:noFill/>
          </a:ln>
        </p:spPr>
        <p:txBody>
          <a:bodyPr spcFirstLastPara="1" wrap="square" lIns="91425" tIns="91425" rIns="91425" bIns="91425" anchor="t" anchorCtr="0">
            <a:noAutofit/>
          </a:bodyPr>
          <a:lstStyle/>
          <a:p>
            <a:pPr>
              <a:buSzPts val="2400"/>
            </a:pPr>
            <a:r>
              <a:rPr lang="en-US" sz="1600" spc="-50" dirty="0">
                <a:solidFill>
                  <a:schemeClr val="lt1"/>
                </a:solidFill>
                <a:latin typeface="+mj-lt"/>
                <a:cs typeface="Calibri"/>
                <a:sym typeface="Calibri"/>
              </a:rPr>
              <a:t>Regeneration after sport</a:t>
            </a:r>
          </a:p>
        </p:txBody>
      </p:sp>
      <p:sp>
        <p:nvSpPr>
          <p:cNvPr id="28" name="Google Shape;1325;p41">
            <a:extLst>
              <a:ext uri="{FF2B5EF4-FFF2-40B4-BE49-F238E27FC236}">
                <a16:creationId xmlns:a16="http://schemas.microsoft.com/office/drawing/2014/main" id="{0328AE41-4A4D-4209-AF42-084ADEC1390E}"/>
              </a:ext>
            </a:extLst>
          </p:cNvPr>
          <p:cNvSpPr txBox="1"/>
          <p:nvPr/>
        </p:nvSpPr>
        <p:spPr>
          <a:xfrm>
            <a:off x="5350046" y="302768"/>
            <a:ext cx="2435100" cy="726437"/>
          </a:xfrm>
          <a:prstGeom prst="rect">
            <a:avLst/>
          </a:prstGeom>
          <a:noFill/>
          <a:ln>
            <a:noFill/>
          </a:ln>
        </p:spPr>
        <p:txBody>
          <a:bodyPr spcFirstLastPara="1" wrap="square" lIns="91425" tIns="91425" rIns="91425" bIns="91425" anchor="t" anchorCtr="0">
            <a:noAutofit/>
          </a:bodyPr>
          <a:lstStyle/>
          <a:p>
            <a:pPr marL="0" lvl="0" indent="0">
              <a:buSzPts val="2400"/>
              <a:buFont typeface="Arial"/>
              <a:buNone/>
            </a:pPr>
            <a:r>
              <a:rPr lang="en-US" sz="1600" spc="-50" dirty="0">
                <a:solidFill>
                  <a:schemeClr val="lt1"/>
                </a:solidFill>
                <a:latin typeface="+mj-lt"/>
                <a:cs typeface="Calibri"/>
                <a:sym typeface="Calibri"/>
              </a:rPr>
              <a:t>Low-sugar soft drink for motivation</a:t>
            </a:r>
          </a:p>
        </p:txBody>
      </p:sp>
      <p:sp>
        <p:nvSpPr>
          <p:cNvPr id="30" name="Google Shape;1327;p41">
            <a:extLst>
              <a:ext uri="{FF2B5EF4-FFF2-40B4-BE49-F238E27FC236}">
                <a16:creationId xmlns:a16="http://schemas.microsoft.com/office/drawing/2014/main" id="{7E76CEFE-CC29-4135-9CBF-F4E9249AC061}"/>
              </a:ext>
            </a:extLst>
          </p:cNvPr>
          <p:cNvSpPr/>
          <p:nvPr/>
        </p:nvSpPr>
        <p:spPr>
          <a:xfrm>
            <a:off x="4057765" y="2862269"/>
            <a:ext cx="2193999" cy="1685128"/>
          </a:xfrm>
          <a:custGeom>
            <a:avLst/>
            <a:gdLst/>
            <a:ahLst/>
            <a:cxnLst/>
            <a:rect l="l" t="t" r="r" b="b"/>
            <a:pathLst>
              <a:path w="34824" h="26747" extrusionOk="0">
                <a:moveTo>
                  <a:pt x="7178" y="14529"/>
                </a:moveTo>
                <a:cubicBezTo>
                  <a:pt x="10307" y="14529"/>
                  <a:pt x="12831" y="16972"/>
                  <a:pt x="12831" y="19978"/>
                </a:cubicBezTo>
                <a:cubicBezTo>
                  <a:pt x="12831" y="22984"/>
                  <a:pt x="10307" y="25428"/>
                  <a:pt x="7178" y="25428"/>
                </a:cubicBezTo>
                <a:lnTo>
                  <a:pt x="7055" y="25428"/>
                </a:lnTo>
                <a:cubicBezTo>
                  <a:pt x="3998" y="25356"/>
                  <a:pt x="1534" y="22943"/>
                  <a:pt x="1534" y="19978"/>
                </a:cubicBezTo>
                <a:cubicBezTo>
                  <a:pt x="1534" y="17013"/>
                  <a:pt x="3998" y="14600"/>
                  <a:pt x="7055" y="14529"/>
                </a:cubicBezTo>
                <a:close/>
                <a:moveTo>
                  <a:pt x="34813" y="1"/>
                </a:moveTo>
                <a:lnTo>
                  <a:pt x="34813" y="175"/>
                </a:lnTo>
                <a:cubicBezTo>
                  <a:pt x="34813" y="4019"/>
                  <a:pt x="31582" y="7127"/>
                  <a:pt x="27605" y="7127"/>
                </a:cubicBezTo>
                <a:cubicBezTo>
                  <a:pt x="23843" y="7127"/>
                  <a:pt x="20755" y="4356"/>
                  <a:pt x="20428" y="809"/>
                </a:cubicBezTo>
                <a:cubicBezTo>
                  <a:pt x="20049" y="7352"/>
                  <a:pt x="14569" y="12587"/>
                  <a:pt x="7771" y="12862"/>
                </a:cubicBezTo>
                <a:cubicBezTo>
                  <a:pt x="7576" y="12873"/>
                  <a:pt x="7383" y="12883"/>
                  <a:pt x="7178" y="12883"/>
                </a:cubicBezTo>
                <a:lnTo>
                  <a:pt x="7055" y="12883"/>
                </a:lnTo>
                <a:cubicBezTo>
                  <a:pt x="6912" y="12873"/>
                  <a:pt x="6779" y="12873"/>
                  <a:pt x="6636" y="12873"/>
                </a:cubicBezTo>
                <a:cubicBezTo>
                  <a:pt x="2925" y="13148"/>
                  <a:pt x="1" y="16144"/>
                  <a:pt x="1" y="19794"/>
                </a:cubicBezTo>
                <a:cubicBezTo>
                  <a:pt x="1" y="23587"/>
                  <a:pt x="3150" y="26664"/>
                  <a:pt x="7055" y="26746"/>
                </a:cubicBezTo>
                <a:lnTo>
                  <a:pt x="7239" y="26746"/>
                </a:lnTo>
                <a:cubicBezTo>
                  <a:pt x="22483" y="26716"/>
                  <a:pt x="34823" y="14795"/>
                  <a:pt x="34823" y="82"/>
                </a:cubicBezTo>
                <a:lnTo>
                  <a:pt x="34823" y="1"/>
                </a:lnTo>
                <a:close/>
              </a:path>
            </a:pathLst>
          </a:custGeom>
          <a:solidFill>
            <a:srgbClr val="FFE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189;p38">
            <a:extLst>
              <a:ext uri="{FF2B5EF4-FFF2-40B4-BE49-F238E27FC236}">
                <a16:creationId xmlns:a16="http://schemas.microsoft.com/office/drawing/2014/main" id="{815CE9ED-DFD8-45C8-90A5-AFADC025FC4C}"/>
              </a:ext>
            </a:extLst>
          </p:cNvPr>
          <p:cNvSpPr/>
          <p:nvPr/>
        </p:nvSpPr>
        <p:spPr>
          <a:xfrm>
            <a:off x="4268897" y="3907915"/>
            <a:ext cx="466200" cy="498518"/>
          </a:xfrm>
          <a:custGeom>
            <a:avLst/>
            <a:gdLst/>
            <a:ahLst/>
            <a:cxnLst/>
            <a:rect l="l" t="t" r="r" b="b"/>
            <a:pathLst>
              <a:path w="2974" h="2271" extrusionOk="0">
                <a:moveTo>
                  <a:pt x="505" y="298"/>
                </a:moveTo>
                <a:cubicBezTo>
                  <a:pt x="555" y="526"/>
                  <a:pt x="654" y="843"/>
                  <a:pt x="853" y="1121"/>
                </a:cubicBezTo>
                <a:cubicBezTo>
                  <a:pt x="436" y="962"/>
                  <a:pt x="278" y="506"/>
                  <a:pt x="218" y="298"/>
                </a:cubicBezTo>
                <a:close/>
                <a:moveTo>
                  <a:pt x="2756" y="298"/>
                </a:moveTo>
                <a:cubicBezTo>
                  <a:pt x="2726" y="397"/>
                  <a:pt x="2677" y="565"/>
                  <a:pt x="2577" y="724"/>
                </a:cubicBezTo>
                <a:cubicBezTo>
                  <a:pt x="2459" y="922"/>
                  <a:pt x="2300" y="1061"/>
                  <a:pt x="2102" y="1131"/>
                </a:cubicBezTo>
                <a:cubicBezTo>
                  <a:pt x="2300" y="853"/>
                  <a:pt x="2399" y="526"/>
                  <a:pt x="2448" y="298"/>
                </a:cubicBezTo>
                <a:close/>
                <a:moveTo>
                  <a:pt x="466" y="1"/>
                </a:moveTo>
                <a:cubicBezTo>
                  <a:pt x="466" y="1"/>
                  <a:pt x="466" y="40"/>
                  <a:pt x="476" y="109"/>
                </a:cubicBezTo>
                <a:lnTo>
                  <a:pt x="0" y="109"/>
                </a:lnTo>
                <a:lnTo>
                  <a:pt x="20" y="219"/>
                </a:lnTo>
                <a:cubicBezTo>
                  <a:pt x="20" y="228"/>
                  <a:pt x="179" y="1270"/>
                  <a:pt x="1060" y="1359"/>
                </a:cubicBezTo>
                <a:cubicBezTo>
                  <a:pt x="1130" y="1428"/>
                  <a:pt x="1209" y="1488"/>
                  <a:pt x="1309" y="1537"/>
                </a:cubicBezTo>
                <a:lnTo>
                  <a:pt x="1318" y="1537"/>
                </a:lnTo>
                <a:lnTo>
                  <a:pt x="1318" y="1973"/>
                </a:lnTo>
                <a:lnTo>
                  <a:pt x="872" y="1973"/>
                </a:lnTo>
                <a:lnTo>
                  <a:pt x="734" y="2271"/>
                </a:lnTo>
                <a:lnTo>
                  <a:pt x="2309" y="2271"/>
                </a:lnTo>
                <a:lnTo>
                  <a:pt x="2161" y="1973"/>
                </a:lnTo>
                <a:lnTo>
                  <a:pt x="1635" y="1973"/>
                </a:lnTo>
                <a:lnTo>
                  <a:pt x="1635" y="1547"/>
                </a:lnTo>
                <a:cubicBezTo>
                  <a:pt x="1635" y="1537"/>
                  <a:pt x="1646" y="1537"/>
                  <a:pt x="1655" y="1537"/>
                </a:cubicBezTo>
                <a:cubicBezTo>
                  <a:pt x="1745" y="1488"/>
                  <a:pt x="1824" y="1428"/>
                  <a:pt x="1903" y="1359"/>
                </a:cubicBezTo>
                <a:cubicBezTo>
                  <a:pt x="2796" y="1290"/>
                  <a:pt x="2954" y="228"/>
                  <a:pt x="2954" y="219"/>
                </a:cubicBezTo>
                <a:lnTo>
                  <a:pt x="2974" y="109"/>
                </a:lnTo>
                <a:lnTo>
                  <a:pt x="2478" y="109"/>
                </a:lnTo>
                <a:cubicBezTo>
                  <a:pt x="2488" y="40"/>
                  <a:pt x="2498" y="1"/>
                  <a:pt x="2498" y="1"/>
                </a:cubicBezTo>
                <a:close/>
              </a:path>
            </a:pathLst>
          </a:custGeom>
          <a:solidFill>
            <a:srgbClr val="0A5F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6;p16">
            <a:extLst>
              <a:ext uri="{FF2B5EF4-FFF2-40B4-BE49-F238E27FC236}">
                <a16:creationId xmlns:a16="http://schemas.microsoft.com/office/drawing/2014/main" id="{493BFAF4-54CE-47AB-95AA-047475D595D9}"/>
              </a:ext>
            </a:extLst>
          </p:cNvPr>
          <p:cNvSpPr/>
          <p:nvPr/>
        </p:nvSpPr>
        <p:spPr>
          <a:xfrm>
            <a:off x="2905881" y="2534577"/>
            <a:ext cx="632714" cy="616801"/>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0A5F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853;p32">
            <a:extLst>
              <a:ext uri="{FF2B5EF4-FFF2-40B4-BE49-F238E27FC236}">
                <a16:creationId xmlns:a16="http://schemas.microsoft.com/office/drawing/2014/main" id="{84D76E44-41DE-4169-839B-78DCFA4A1657}"/>
              </a:ext>
            </a:extLst>
          </p:cNvPr>
          <p:cNvGrpSpPr/>
          <p:nvPr/>
        </p:nvGrpSpPr>
        <p:grpSpPr>
          <a:xfrm>
            <a:off x="4298223" y="1408189"/>
            <a:ext cx="436874" cy="501253"/>
            <a:chOff x="6206388" y="1899300"/>
            <a:chExt cx="420800" cy="463550"/>
          </a:xfrm>
        </p:grpSpPr>
        <p:sp>
          <p:nvSpPr>
            <p:cNvPr id="60" name="Google Shape;854;p32">
              <a:extLst>
                <a:ext uri="{FF2B5EF4-FFF2-40B4-BE49-F238E27FC236}">
                  <a16:creationId xmlns:a16="http://schemas.microsoft.com/office/drawing/2014/main" id="{FB23B5E4-51D4-434B-BD17-0147411FB72D}"/>
                </a:ext>
              </a:extLst>
            </p:cNvPr>
            <p:cNvSpPr/>
            <p:nvPr/>
          </p:nvSpPr>
          <p:spPr>
            <a:xfrm>
              <a:off x="6206388" y="1899300"/>
              <a:ext cx="420800" cy="463550"/>
            </a:xfrm>
            <a:custGeom>
              <a:avLst/>
              <a:gdLst/>
              <a:ahLst/>
              <a:cxnLst/>
              <a:rect l="l" t="t" r="r" b="b"/>
              <a:pathLst>
                <a:path w="16832" h="18542" extrusionOk="0">
                  <a:moveTo>
                    <a:pt x="15865" y="983"/>
                  </a:moveTo>
                  <a:lnTo>
                    <a:pt x="15865" y="5673"/>
                  </a:lnTo>
                  <a:cubicBezTo>
                    <a:pt x="15865" y="8179"/>
                    <a:pt x="15138" y="10618"/>
                    <a:pt x="13783" y="12751"/>
                  </a:cubicBezTo>
                  <a:cubicBezTo>
                    <a:pt x="12463" y="14817"/>
                    <a:pt x="10616" y="16442"/>
                    <a:pt x="8433" y="17508"/>
                  </a:cubicBezTo>
                  <a:cubicBezTo>
                    <a:pt x="6232" y="16442"/>
                    <a:pt x="4369" y="14817"/>
                    <a:pt x="3048" y="12751"/>
                  </a:cubicBezTo>
                  <a:cubicBezTo>
                    <a:pt x="1694" y="10618"/>
                    <a:pt x="999" y="8179"/>
                    <a:pt x="999" y="5673"/>
                  </a:cubicBezTo>
                  <a:lnTo>
                    <a:pt x="999" y="983"/>
                  </a:lnTo>
                  <a:close/>
                  <a:moveTo>
                    <a:pt x="491" y="0"/>
                  </a:moveTo>
                  <a:cubicBezTo>
                    <a:pt x="220" y="0"/>
                    <a:pt x="1" y="204"/>
                    <a:pt x="1" y="508"/>
                  </a:cubicBezTo>
                  <a:lnTo>
                    <a:pt x="1" y="5673"/>
                  </a:lnTo>
                  <a:cubicBezTo>
                    <a:pt x="1" y="8365"/>
                    <a:pt x="779" y="10990"/>
                    <a:pt x="2252" y="13259"/>
                  </a:cubicBezTo>
                  <a:cubicBezTo>
                    <a:pt x="3692" y="15544"/>
                    <a:pt x="5758" y="17357"/>
                    <a:pt x="8212" y="18474"/>
                  </a:cubicBezTo>
                  <a:cubicBezTo>
                    <a:pt x="8264" y="18508"/>
                    <a:pt x="8348" y="18542"/>
                    <a:pt x="8433" y="18542"/>
                  </a:cubicBezTo>
                  <a:cubicBezTo>
                    <a:pt x="8483" y="18542"/>
                    <a:pt x="8568" y="18508"/>
                    <a:pt x="8618" y="18474"/>
                  </a:cubicBezTo>
                  <a:cubicBezTo>
                    <a:pt x="11074" y="17357"/>
                    <a:pt x="13140" y="15544"/>
                    <a:pt x="14612" y="13259"/>
                  </a:cubicBezTo>
                  <a:cubicBezTo>
                    <a:pt x="16052" y="10990"/>
                    <a:pt x="16831" y="8365"/>
                    <a:pt x="16831" y="5673"/>
                  </a:cubicBezTo>
                  <a:lnTo>
                    <a:pt x="16831" y="508"/>
                  </a:lnTo>
                  <a:cubicBezTo>
                    <a:pt x="16831" y="204"/>
                    <a:pt x="16610" y="0"/>
                    <a:pt x="16340" y="0"/>
                  </a:cubicBezTo>
                  <a:close/>
                </a:path>
              </a:pathLst>
            </a:custGeom>
            <a:solidFill>
              <a:srgbClr val="6DBADF"/>
            </a:solidFill>
            <a:ln w="22225">
              <a:solidFill>
                <a:srgbClr val="0A5F9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48F35"/>
                </a:solidFill>
              </a:endParaRPr>
            </a:p>
          </p:txBody>
        </p:sp>
        <p:sp>
          <p:nvSpPr>
            <p:cNvPr id="61" name="Google Shape;855;p32">
              <a:extLst>
                <a:ext uri="{FF2B5EF4-FFF2-40B4-BE49-F238E27FC236}">
                  <a16:creationId xmlns:a16="http://schemas.microsoft.com/office/drawing/2014/main" id="{8A8C81C0-2891-4B51-BF7D-5BD42653E85E}"/>
                </a:ext>
              </a:extLst>
            </p:cNvPr>
            <p:cNvSpPr/>
            <p:nvPr/>
          </p:nvSpPr>
          <p:spPr>
            <a:xfrm>
              <a:off x="6323638" y="2004725"/>
              <a:ext cx="186275" cy="177775"/>
            </a:xfrm>
            <a:custGeom>
              <a:avLst/>
              <a:gdLst/>
              <a:ahLst/>
              <a:cxnLst/>
              <a:rect l="l" t="t" r="r" b="b"/>
              <a:pathLst>
                <a:path w="7451" h="7111" extrusionOk="0">
                  <a:moveTo>
                    <a:pt x="3743" y="1592"/>
                  </a:moveTo>
                  <a:lnTo>
                    <a:pt x="4301" y="2743"/>
                  </a:lnTo>
                  <a:cubicBezTo>
                    <a:pt x="4352" y="2861"/>
                    <a:pt x="4488" y="2980"/>
                    <a:pt x="4657" y="2997"/>
                  </a:cubicBezTo>
                  <a:lnTo>
                    <a:pt x="5910" y="3166"/>
                  </a:lnTo>
                  <a:lnTo>
                    <a:pt x="4996" y="4046"/>
                  </a:lnTo>
                  <a:cubicBezTo>
                    <a:pt x="4894" y="4182"/>
                    <a:pt x="4843" y="4335"/>
                    <a:pt x="4860" y="4470"/>
                  </a:cubicBezTo>
                  <a:lnTo>
                    <a:pt x="5080" y="5723"/>
                  </a:lnTo>
                  <a:lnTo>
                    <a:pt x="3946" y="5148"/>
                  </a:lnTo>
                  <a:cubicBezTo>
                    <a:pt x="3878" y="5114"/>
                    <a:pt x="3827" y="5096"/>
                    <a:pt x="3743" y="5096"/>
                  </a:cubicBezTo>
                  <a:cubicBezTo>
                    <a:pt x="3658" y="5096"/>
                    <a:pt x="3574" y="5114"/>
                    <a:pt x="3506" y="5148"/>
                  </a:cubicBezTo>
                  <a:lnTo>
                    <a:pt x="2371" y="5723"/>
                  </a:lnTo>
                  <a:lnTo>
                    <a:pt x="2591" y="4470"/>
                  </a:lnTo>
                  <a:cubicBezTo>
                    <a:pt x="2608" y="4335"/>
                    <a:pt x="2558" y="4182"/>
                    <a:pt x="2456" y="4046"/>
                  </a:cubicBezTo>
                  <a:lnTo>
                    <a:pt x="1542" y="3166"/>
                  </a:lnTo>
                  <a:lnTo>
                    <a:pt x="2811" y="2997"/>
                  </a:lnTo>
                  <a:cubicBezTo>
                    <a:pt x="2964" y="2980"/>
                    <a:pt x="3099" y="2861"/>
                    <a:pt x="3183" y="2743"/>
                  </a:cubicBezTo>
                  <a:lnTo>
                    <a:pt x="3743" y="1592"/>
                  </a:lnTo>
                  <a:close/>
                  <a:moveTo>
                    <a:pt x="3743" y="0"/>
                  </a:moveTo>
                  <a:cubicBezTo>
                    <a:pt x="3556" y="0"/>
                    <a:pt x="3370" y="118"/>
                    <a:pt x="3285" y="271"/>
                  </a:cubicBezTo>
                  <a:lnTo>
                    <a:pt x="2405" y="2066"/>
                  </a:lnTo>
                  <a:lnTo>
                    <a:pt x="458" y="2353"/>
                  </a:lnTo>
                  <a:cubicBezTo>
                    <a:pt x="255" y="2387"/>
                    <a:pt x="102" y="2489"/>
                    <a:pt x="52" y="2676"/>
                  </a:cubicBezTo>
                  <a:cubicBezTo>
                    <a:pt x="0" y="2861"/>
                    <a:pt x="52" y="3048"/>
                    <a:pt x="187" y="3184"/>
                  </a:cubicBezTo>
                  <a:lnTo>
                    <a:pt x="1592" y="4588"/>
                  </a:lnTo>
                  <a:lnTo>
                    <a:pt x="1253" y="6536"/>
                  </a:lnTo>
                  <a:cubicBezTo>
                    <a:pt x="1219" y="6722"/>
                    <a:pt x="1305" y="6909"/>
                    <a:pt x="1474" y="7010"/>
                  </a:cubicBezTo>
                  <a:cubicBezTo>
                    <a:pt x="1540" y="7076"/>
                    <a:pt x="1638" y="7111"/>
                    <a:pt x="1741" y="7111"/>
                  </a:cubicBezTo>
                  <a:cubicBezTo>
                    <a:pt x="1822" y="7111"/>
                    <a:pt x="1907" y="7089"/>
                    <a:pt x="1982" y="7044"/>
                  </a:cubicBezTo>
                  <a:lnTo>
                    <a:pt x="3743" y="6130"/>
                  </a:lnTo>
                  <a:lnTo>
                    <a:pt x="5504" y="7044"/>
                  </a:lnTo>
                  <a:cubicBezTo>
                    <a:pt x="5554" y="7094"/>
                    <a:pt x="5639" y="7094"/>
                    <a:pt x="5723" y="7094"/>
                  </a:cubicBezTo>
                  <a:cubicBezTo>
                    <a:pt x="5825" y="7094"/>
                    <a:pt x="5926" y="7060"/>
                    <a:pt x="6012" y="7010"/>
                  </a:cubicBezTo>
                  <a:cubicBezTo>
                    <a:pt x="6147" y="6909"/>
                    <a:pt x="6231" y="6722"/>
                    <a:pt x="6197" y="6536"/>
                  </a:cubicBezTo>
                  <a:lnTo>
                    <a:pt x="5859" y="4588"/>
                  </a:lnTo>
                  <a:lnTo>
                    <a:pt x="7299" y="3184"/>
                  </a:lnTo>
                  <a:cubicBezTo>
                    <a:pt x="7434" y="3048"/>
                    <a:pt x="7450" y="2861"/>
                    <a:pt x="7400" y="2676"/>
                  </a:cubicBezTo>
                  <a:cubicBezTo>
                    <a:pt x="7349" y="2489"/>
                    <a:pt x="7213" y="2387"/>
                    <a:pt x="7028" y="2353"/>
                  </a:cubicBezTo>
                  <a:lnTo>
                    <a:pt x="5046" y="2066"/>
                  </a:lnTo>
                  <a:lnTo>
                    <a:pt x="4165" y="271"/>
                  </a:lnTo>
                  <a:cubicBezTo>
                    <a:pt x="4081" y="118"/>
                    <a:pt x="3928" y="0"/>
                    <a:pt x="3743" y="0"/>
                  </a:cubicBezTo>
                  <a:close/>
                </a:path>
              </a:pathLst>
            </a:custGeom>
            <a:solidFill>
              <a:srgbClr val="6DBADF"/>
            </a:solidFill>
            <a:ln w="22225">
              <a:solidFill>
                <a:srgbClr val="0A5F9E"/>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F48F35"/>
                </a:solidFill>
              </a:endParaRPr>
            </a:p>
          </p:txBody>
        </p:sp>
      </p:grpSp>
      <p:sp>
        <p:nvSpPr>
          <p:cNvPr id="63" name="Google Shape;98;p16">
            <a:extLst>
              <a:ext uri="{FF2B5EF4-FFF2-40B4-BE49-F238E27FC236}">
                <a16:creationId xmlns:a16="http://schemas.microsoft.com/office/drawing/2014/main" id="{763E383D-4EAE-41F6-A172-007527F15FF0}"/>
              </a:ext>
            </a:extLst>
          </p:cNvPr>
          <p:cNvSpPr/>
          <p:nvPr/>
        </p:nvSpPr>
        <p:spPr>
          <a:xfrm>
            <a:off x="5547073" y="2634750"/>
            <a:ext cx="535207" cy="455038"/>
          </a:xfrm>
          <a:custGeom>
            <a:avLst/>
            <a:gdLst/>
            <a:ahLst/>
            <a:cxnLst/>
            <a:rect l="l" t="t" r="r" b="b"/>
            <a:pathLst>
              <a:path w="12634" h="10020" extrusionOk="0">
                <a:moveTo>
                  <a:pt x="10586" y="851"/>
                </a:moveTo>
                <a:cubicBezTo>
                  <a:pt x="10838" y="851"/>
                  <a:pt x="11027" y="1040"/>
                  <a:pt x="11027" y="1261"/>
                </a:cubicBezTo>
                <a:lnTo>
                  <a:pt x="11027" y="7499"/>
                </a:lnTo>
                <a:lnTo>
                  <a:pt x="1638" y="7499"/>
                </a:lnTo>
                <a:lnTo>
                  <a:pt x="1638" y="1261"/>
                </a:lnTo>
                <a:lnTo>
                  <a:pt x="1607" y="1261"/>
                </a:lnTo>
                <a:cubicBezTo>
                  <a:pt x="1607" y="1040"/>
                  <a:pt x="1796" y="851"/>
                  <a:pt x="2048" y="851"/>
                </a:cubicBezTo>
                <a:close/>
                <a:moveTo>
                  <a:pt x="11814" y="8318"/>
                </a:moveTo>
                <a:lnTo>
                  <a:pt x="11814" y="8727"/>
                </a:lnTo>
                <a:cubicBezTo>
                  <a:pt x="11814" y="8948"/>
                  <a:pt x="11594" y="9137"/>
                  <a:pt x="11405" y="9137"/>
                </a:cubicBezTo>
                <a:lnTo>
                  <a:pt x="1197" y="9137"/>
                </a:lnTo>
                <a:cubicBezTo>
                  <a:pt x="977" y="9137"/>
                  <a:pt x="788" y="8948"/>
                  <a:pt x="788" y="8727"/>
                </a:cubicBezTo>
                <a:lnTo>
                  <a:pt x="788" y="8318"/>
                </a:lnTo>
                <a:close/>
                <a:moveTo>
                  <a:pt x="2048" y="1"/>
                </a:moveTo>
                <a:cubicBezTo>
                  <a:pt x="1355" y="1"/>
                  <a:pt x="788" y="568"/>
                  <a:pt x="788" y="1261"/>
                </a:cubicBezTo>
                <a:lnTo>
                  <a:pt x="788" y="7499"/>
                </a:lnTo>
                <a:lnTo>
                  <a:pt x="378" y="7499"/>
                </a:lnTo>
                <a:cubicBezTo>
                  <a:pt x="158" y="7499"/>
                  <a:pt x="0" y="7688"/>
                  <a:pt x="0" y="7940"/>
                </a:cubicBezTo>
                <a:lnTo>
                  <a:pt x="0" y="8759"/>
                </a:lnTo>
                <a:cubicBezTo>
                  <a:pt x="0" y="9420"/>
                  <a:pt x="536" y="10019"/>
                  <a:pt x="1197" y="10019"/>
                </a:cubicBezTo>
                <a:lnTo>
                  <a:pt x="11405" y="10019"/>
                </a:lnTo>
                <a:cubicBezTo>
                  <a:pt x="12066" y="10019"/>
                  <a:pt x="12634" y="9452"/>
                  <a:pt x="12634" y="8759"/>
                </a:cubicBezTo>
                <a:lnTo>
                  <a:pt x="12634" y="7940"/>
                </a:lnTo>
                <a:cubicBezTo>
                  <a:pt x="12634" y="7656"/>
                  <a:pt x="12444" y="7499"/>
                  <a:pt x="12224" y="7499"/>
                </a:cubicBezTo>
                <a:lnTo>
                  <a:pt x="11814" y="7499"/>
                </a:lnTo>
                <a:lnTo>
                  <a:pt x="11814" y="1261"/>
                </a:lnTo>
                <a:cubicBezTo>
                  <a:pt x="11814" y="599"/>
                  <a:pt x="11247" y="1"/>
                  <a:pt x="10586" y="1"/>
                </a:cubicBezTo>
                <a:close/>
              </a:path>
            </a:pathLst>
          </a:custGeom>
          <a:solidFill>
            <a:srgbClr val="0A5F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99;p16">
            <a:extLst>
              <a:ext uri="{FF2B5EF4-FFF2-40B4-BE49-F238E27FC236}">
                <a16:creationId xmlns:a16="http://schemas.microsoft.com/office/drawing/2014/main" id="{8C145CE5-F8BE-42ED-AB2F-77C532E001F9}"/>
              </a:ext>
            </a:extLst>
          </p:cNvPr>
          <p:cNvSpPr/>
          <p:nvPr/>
        </p:nvSpPr>
        <p:spPr>
          <a:xfrm>
            <a:off x="5676490" y="2749191"/>
            <a:ext cx="248286" cy="188555"/>
          </a:xfrm>
          <a:custGeom>
            <a:avLst/>
            <a:gdLst/>
            <a:ahLst/>
            <a:cxnLst/>
            <a:rect l="l" t="t" r="r" b="b"/>
            <a:pathLst>
              <a:path w="5861" h="4152" extrusionOk="0">
                <a:moveTo>
                  <a:pt x="3782" y="1"/>
                </a:moveTo>
                <a:cubicBezTo>
                  <a:pt x="3561" y="1"/>
                  <a:pt x="3341" y="221"/>
                  <a:pt x="3341" y="410"/>
                </a:cubicBezTo>
                <a:cubicBezTo>
                  <a:pt x="3341" y="631"/>
                  <a:pt x="3561" y="852"/>
                  <a:pt x="3782" y="852"/>
                </a:cubicBezTo>
                <a:lnTo>
                  <a:pt x="4443" y="852"/>
                </a:lnTo>
                <a:lnTo>
                  <a:pt x="2962" y="2332"/>
                </a:lnTo>
                <a:lnTo>
                  <a:pt x="2395" y="1765"/>
                </a:lnTo>
                <a:cubicBezTo>
                  <a:pt x="2332" y="1686"/>
                  <a:pt x="2230" y="1647"/>
                  <a:pt x="2124" y="1647"/>
                </a:cubicBezTo>
                <a:cubicBezTo>
                  <a:pt x="2017" y="1647"/>
                  <a:pt x="1907" y="1686"/>
                  <a:pt x="1828" y="1765"/>
                </a:cubicBezTo>
                <a:lnTo>
                  <a:pt x="159" y="3435"/>
                </a:lnTo>
                <a:cubicBezTo>
                  <a:pt x="1" y="3592"/>
                  <a:pt x="1" y="3876"/>
                  <a:pt x="159" y="4034"/>
                </a:cubicBezTo>
                <a:cubicBezTo>
                  <a:pt x="237" y="4112"/>
                  <a:pt x="348" y="4152"/>
                  <a:pt x="458" y="4152"/>
                </a:cubicBezTo>
                <a:cubicBezTo>
                  <a:pt x="568" y="4152"/>
                  <a:pt x="678" y="4112"/>
                  <a:pt x="757" y="4034"/>
                </a:cubicBezTo>
                <a:lnTo>
                  <a:pt x="2143" y="2647"/>
                </a:lnTo>
                <a:lnTo>
                  <a:pt x="2679" y="3183"/>
                </a:lnTo>
                <a:cubicBezTo>
                  <a:pt x="2758" y="3262"/>
                  <a:pt x="2868" y="3301"/>
                  <a:pt x="2978" y="3301"/>
                </a:cubicBezTo>
                <a:cubicBezTo>
                  <a:pt x="3088" y="3301"/>
                  <a:pt x="3199" y="3262"/>
                  <a:pt x="3278" y="3183"/>
                </a:cubicBezTo>
                <a:lnTo>
                  <a:pt x="5042" y="1419"/>
                </a:lnTo>
                <a:lnTo>
                  <a:pt x="5042" y="2080"/>
                </a:lnTo>
                <a:cubicBezTo>
                  <a:pt x="5042" y="2332"/>
                  <a:pt x="5231" y="2521"/>
                  <a:pt x="5451" y="2521"/>
                </a:cubicBezTo>
                <a:cubicBezTo>
                  <a:pt x="5640" y="2521"/>
                  <a:pt x="5861" y="2332"/>
                  <a:pt x="5861" y="2080"/>
                </a:cubicBezTo>
                <a:lnTo>
                  <a:pt x="5861" y="442"/>
                </a:lnTo>
                <a:cubicBezTo>
                  <a:pt x="5861" y="158"/>
                  <a:pt x="5672" y="1"/>
                  <a:pt x="5451" y="1"/>
                </a:cubicBezTo>
                <a:close/>
              </a:path>
            </a:pathLst>
          </a:custGeom>
          <a:solidFill>
            <a:srgbClr val="0A5F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Bogen 72">
            <a:extLst>
              <a:ext uri="{FF2B5EF4-FFF2-40B4-BE49-F238E27FC236}">
                <a16:creationId xmlns:a16="http://schemas.microsoft.com/office/drawing/2014/main" id="{BD030CBE-CDF7-4EFA-9E53-EDBE547D868F}"/>
              </a:ext>
            </a:extLst>
          </p:cNvPr>
          <p:cNvSpPr/>
          <p:nvPr/>
        </p:nvSpPr>
        <p:spPr>
          <a:xfrm>
            <a:off x="2643537" y="1048695"/>
            <a:ext cx="3730172" cy="3673883"/>
          </a:xfrm>
          <a:prstGeom prst="arc">
            <a:avLst>
              <a:gd name="adj1" fmla="val 7273163"/>
              <a:gd name="adj2" fmla="val 3673038"/>
            </a:avLst>
          </a:prstGeom>
          <a:ln w="31750">
            <a:solidFill>
              <a:srgbClr val="0A5F9E"/>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sp>
        <p:nvSpPr>
          <p:cNvPr id="2" name="Rechteck 1">
            <a:extLst>
              <a:ext uri="{FF2B5EF4-FFF2-40B4-BE49-F238E27FC236}">
                <a16:creationId xmlns:a16="http://schemas.microsoft.com/office/drawing/2014/main" id="{0C5980EF-D0E5-4739-A4AC-8E3C2230D16B}"/>
              </a:ext>
            </a:extLst>
          </p:cNvPr>
          <p:cNvSpPr/>
          <p:nvPr/>
        </p:nvSpPr>
        <p:spPr>
          <a:xfrm>
            <a:off x="5245645" y="266953"/>
            <a:ext cx="2388158" cy="76361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2" name="Google Shape;1325;p41">
            <a:extLst>
              <a:ext uri="{FF2B5EF4-FFF2-40B4-BE49-F238E27FC236}">
                <a16:creationId xmlns:a16="http://schemas.microsoft.com/office/drawing/2014/main" id="{70FC5AA7-1079-4650-A373-157B54327F59}"/>
              </a:ext>
            </a:extLst>
          </p:cNvPr>
          <p:cNvSpPr txBox="1"/>
          <p:nvPr/>
        </p:nvSpPr>
        <p:spPr>
          <a:xfrm>
            <a:off x="6354320" y="1107033"/>
            <a:ext cx="1472809" cy="360510"/>
          </a:xfrm>
          <a:prstGeom prst="rect">
            <a:avLst/>
          </a:prstGeom>
          <a:noFill/>
          <a:ln>
            <a:noFill/>
          </a:ln>
        </p:spPr>
        <p:txBody>
          <a:bodyPr spcFirstLastPara="1" wrap="square" lIns="91425" tIns="91425" rIns="91425" bIns="91425" anchor="t" anchorCtr="0">
            <a:noAutofit/>
          </a:bodyPr>
          <a:lstStyle/>
          <a:p>
            <a:pPr marL="0" lvl="0" indent="0">
              <a:buSzPts val="2400"/>
              <a:buFont typeface="Arial"/>
              <a:buNone/>
            </a:pPr>
            <a:r>
              <a:rPr lang="en-US" sz="1200" spc="-50" dirty="0">
                <a:solidFill>
                  <a:schemeClr val="lt1"/>
                </a:solidFill>
                <a:latin typeface="+mj-lt"/>
                <a:cs typeface="Calibri"/>
                <a:sym typeface="Wingdings" panose="05000000000000000000" pitchFamily="2" charset="2"/>
              </a:rPr>
              <a:t>First product</a:t>
            </a:r>
            <a:endParaRPr lang="en-US" sz="1200" spc="-50" dirty="0">
              <a:solidFill>
                <a:schemeClr val="lt1"/>
              </a:solidFill>
              <a:latin typeface="+mj-lt"/>
              <a:cs typeface="Calibri"/>
              <a:sym typeface="Calibri"/>
            </a:endParaRPr>
          </a:p>
        </p:txBody>
      </p:sp>
      <p:cxnSp>
        <p:nvCxnSpPr>
          <p:cNvPr id="9" name="Gerade Verbindung mit Pfeil 8">
            <a:extLst>
              <a:ext uri="{FF2B5EF4-FFF2-40B4-BE49-F238E27FC236}">
                <a16:creationId xmlns:a16="http://schemas.microsoft.com/office/drawing/2014/main" id="{6B3BE874-06E3-4442-8003-7A9D14B8D317}"/>
              </a:ext>
            </a:extLst>
          </p:cNvPr>
          <p:cNvCxnSpPr>
            <a:cxnSpLocks/>
          </p:cNvCxnSpPr>
          <p:nvPr/>
        </p:nvCxnSpPr>
        <p:spPr>
          <a:xfrm>
            <a:off x="5997242" y="1298974"/>
            <a:ext cx="3173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Google Shape;1324;p41">
            <a:extLst>
              <a:ext uri="{FF2B5EF4-FFF2-40B4-BE49-F238E27FC236}">
                <a16:creationId xmlns:a16="http://schemas.microsoft.com/office/drawing/2014/main" id="{82F77E0F-72DC-4139-9209-0507E1F79B6B}"/>
              </a:ext>
            </a:extLst>
          </p:cNvPr>
          <p:cNvSpPr txBox="1"/>
          <p:nvPr/>
        </p:nvSpPr>
        <p:spPr>
          <a:xfrm>
            <a:off x="6462896" y="3802464"/>
            <a:ext cx="2126946" cy="326550"/>
          </a:xfrm>
          <a:prstGeom prst="rect">
            <a:avLst/>
          </a:prstGeom>
          <a:noFill/>
          <a:ln>
            <a:noFill/>
          </a:ln>
        </p:spPr>
        <p:txBody>
          <a:bodyPr spcFirstLastPara="1" wrap="square" lIns="91425" tIns="91425" rIns="91425" bIns="91425" anchor="t" anchorCtr="0">
            <a:noAutofit/>
          </a:bodyPr>
          <a:lstStyle/>
          <a:p>
            <a:pPr>
              <a:buSzPts val="2400"/>
            </a:pPr>
            <a:r>
              <a:rPr lang="en-US" sz="1600" b="1" spc="-50" dirty="0">
                <a:solidFill>
                  <a:schemeClr val="lt1"/>
                </a:solidFill>
                <a:latin typeface="+mj-lt"/>
                <a:cs typeface="Calibri"/>
                <a:sym typeface="Calibri"/>
              </a:rPr>
              <a:t>Total sugar / calorie savings</a:t>
            </a:r>
          </a:p>
        </p:txBody>
      </p:sp>
      <p:sp>
        <p:nvSpPr>
          <p:cNvPr id="54" name="Rechteck: abgerundete Ecken 53">
            <a:extLst>
              <a:ext uri="{FF2B5EF4-FFF2-40B4-BE49-F238E27FC236}">
                <a16:creationId xmlns:a16="http://schemas.microsoft.com/office/drawing/2014/main" id="{A5114745-BAEF-4243-88BD-4ACF5CBC0EBF}"/>
              </a:ext>
            </a:extLst>
          </p:cNvPr>
          <p:cNvSpPr/>
          <p:nvPr/>
        </p:nvSpPr>
        <p:spPr>
          <a:xfrm>
            <a:off x="6567596" y="4457106"/>
            <a:ext cx="1101247" cy="466914"/>
          </a:xfrm>
          <a:prstGeom prst="roundRect">
            <a:avLst/>
          </a:prstGeom>
          <a:solidFill>
            <a:schemeClr val="accent5">
              <a:lumMod val="75000"/>
            </a:schemeClr>
          </a:solidFill>
          <a:ln>
            <a:solidFill>
              <a:srgbClr val="446E8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CH" b="1" dirty="0">
                <a:solidFill>
                  <a:schemeClr val="accent4">
                    <a:lumMod val="20000"/>
                    <a:lumOff val="80000"/>
                  </a:schemeClr>
                </a:solidFill>
              </a:rPr>
              <a:t>40%</a:t>
            </a:r>
          </a:p>
        </p:txBody>
      </p:sp>
    </p:spTree>
    <p:extLst>
      <p:ext uri="{BB962C8B-B14F-4D97-AF65-F5344CB8AC3E}">
        <p14:creationId xmlns:p14="http://schemas.microsoft.com/office/powerpoint/2010/main" val="788164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50" name="Rechteck 49">
            <a:extLst>
              <a:ext uri="{FF2B5EF4-FFF2-40B4-BE49-F238E27FC236}">
                <a16:creationId xmlns:a16="http://schemas.microsoft.com/office/drawing/2014/main" id="{4D7C39CA-D9A2-442C-8419-E0264B6D87F9}"/>
              </a:ext>
            </a:extLst>
          </p:cNvPr>
          <p:cNvSpPr/>
          <p:nvPr/>
        </p:nvSpPr>
        <p:spPr>
          <a:xfrm>
            <a:off x="6326047" y="3677193"/>
            <a:ext cx="2379347" cy="477867"/>
          </a:xfrm>
          <a:prstGeom prst="rect">
            <a:avLst/>
          </a:prstGeom>
          <a:solidFill>
            <a:srgbClr val="FFFFB2">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9" name="Rechteck 48">
            <a:extLst>
              <a:ext uri="{FF2B5EF4-FFF2-40B4-BE49-F238E27FC236}">
                <a16:creationId xmlns:a16="http://schemas.microsoft.com/office/drawing/2014/main" id="{3BCCAF1C-5F34-42BF-BADE-8FE731E12E4C}"/>
              </a:ext>
            </a:extLst>
          </p:cNvPr>
          <p:cNvSpPr/>
          <p:nvPr/>
        </p:nvSpPr>
        <p:spPr>
          <a:xfrm>
            <a:off x="6360199" y="3124202"/>
            <a:ext cx="2345196" cy="477867"/>
          </a:xfrm>
          <a:prstGeom prst="rect">
            <a:avLst/>
          </a:prstGeom>
          <a:solidFill>
            <a:srgbClr val="FFFFB2">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8" name="Rechteck 47">
            <a:extLst>
              <a:ext uri="{FF2B5EF4-FFF2-40B4-BE49-F238E27FC236}">
                <a16:creationId xmlns:a16="http://schemas.microsoft.com/office/drawing/2014/main" id="{1EEBE328-DDC9-41B1-8069-0E9B930DCF4A}"/>
              </a:ext>
            </a:extLst>
          </p:cNvPr>
          <p:cNvSpPr/>
          <p:nvPr/>
        </p:nvSpPr>
        <p:spPr>
          <a:xfrm>
            <a:off x="6371221" y="2571211"/>
            <a:ext cx="2345196" cy="477867"/>
          </a:xfrm>
          <a:prstGeom prst="rect">
            <a:avLst/>
          </a:prstGeom>
          <a:solidFill>
            <a:srgbClr val="FFFFB2">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3" name="Rechteck 42">
            <a:extLst>
              <a:ext uri="{FF2B5EF4-FFF2-40B4-BE49-F238E27FC236}">
                <a16:creationId xmlns:a16="http://schemas.microsoft.com/office/drawing/2014/main" id="{43D7FFEA-2C74-46FA-B0E6-6D5130921CF4}"/>
              </a:ext>
            </a:extLst>
          </p:cNvPr>
          <p:cNvSpPr/>
          <p:nvPr/>
        </p:nvSpPr>
        <p:spPr>
          <a:xfrm>
            <a:off x="6360199" y="2037552"/>
            <a:ext cx="2345196" cy="477867"/>
          </a:xfrm>
          <a:prstGeom prst="rect">
            <a:avLst/>
          </a:prstGeom>
          <a:solidFill>
            <a:srgbClr val="FFFFB2">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Ellipse 2">
            <a:extLst>
              <a:ext uri="{FF2B5EF4-FFF2-40B4-BE49-F238E27FC236}">
                <a16:creationId xmlns:a16="http://schemas.microsoft.com/office/drawing/2014/main" id="{8DB39C65-65D1-4E13-BDAB-C19D22320408}"/>
              </a:ext>
            </a:extLst>
          </p:cNvPr>
          <p:cNvSpPr/>
          <p:nvPr/>
        </p:nvSpPr>
        <p:spPr>
          <a:xfrm>
            <a:off x="4333047" y="3023129"/>
            <a:ext cx="1711727" cy="1728314"/>
          </a:xfrm>
          <a:prstGeom prst="ellipse">
            <a:avLst/>
          </a:prstGeom>
          <a:solidFill>
            <a:srgbClr val="BEE1F1">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34" name="Google Shape;6674;p71">
            <a:extLst>
              <a:ext uri="{FF2B5EF4-FFF2-40B4-BE49-F238E27FC236}">
                <a16:creationId xmlns:a16="http://schemas.microsoft.com/office/drawing/2014/main" id="{1D93C7A6-CE65-4CCA-A0FB-54C339B1EA85}"/>
              </a:ext>
            </a:extLst>
          </p:cNvPr>
          <p:cNvGrpSpPr/>
          <p:nvPr/>
        </p:nvGrpSpPr>
        <p:grpSpPr>
          <a:xfrm>
            <a:off x="161996" y="78953"/>
            <a:ext cx="349133" cy="349163"/>
            <a:chOff x="3497300" y="3955025"/>
            <a:chExt cx="295375" cy="295400"/>
          </a:xfrm>
        </p:grpSpPr>
        <p:sp>
          <p:nvSpPr>
            <p:cNvPr id="35" name="Google Shape;6675;p71">
              <a:extLst>
                <a:ext uri="{FF2B5EF4-FFF2-40B4-BE49-F238E27FC236}">
                  <a16:creationId xmlns:a16="http://schemas.microsoft.com/office/drawing/2014/main" id="{DDDD1DD1-45C7-4116-8260-C9F428807EFD}"/>
                </a:ext>
              </a:extLst>
            </p:cNvPr>
            <p:cNvSpPr/>
            <p:nvPr/>
          </p:nvSpPr>
          <p:spPr>
            <a:xfrm>
              <a:off x="3660350" y="4035375"/>
              <a:ext cx="132325" cy="155175"/>
            </a:xfrm>
            <a:custGeom>
              <a:avLst/>
              <a:gdLst/>
              <a:ahLst/>
              <a:cxnLst/>
              <a:rect l="l" t="t" r="r" b="b"/>
              <a:pathLst>
                <a:path w="5293" h="6207" extrusionOk="0">
                  <a:moveTo>
                    <a:pt x="4663" y="0"/>
                  </a:moveTo>
                  <a:lnTo>
                    <a:pt x="0" y="2773"/>
                  </a:lnTo>
                  <a:lnTo>
                    <a:pt x="4127" y="6207"/>
                  </a:lnTo>
                  <a:cubicBezTo>
                    <a:pt x="4852" y="5199"/>
                    <a:pt x="5293" y="4033"/>
                    <a:pt x="5293" y="2678"/>
                  </a:cubicBezTo>
                  <a:cubicBezTo>
                    <a:pt x="5293" y="1733"/>
                    <a:pt x="5041" y="851"/>
                    <a:pt x="4663" y="0"/>
                  </a:cubicBezTo>
                  <a:close/>
                </a:path>
              </a:pathLst>
            </a:custGeom>
            <a:solidFill>
              <a:srgbClr val="28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6676;p71">
              <a:extLst>
                <a:ext uri="{FF2B5EF4-FFF2-40B4-BE49-F238E27FC236}">
                  <a16:creationId xmlns:a16="http://schemas.microsoft.com/office/drawing/2014/main" id="{F672E191-9A74-4434-AA7D-5D9E15EFD32E}"/>
                </a:ext>
              </a:extLst>
            </p:cNvPr>
            <p:cNvSpPr/>
            <p:nvPr/>
          </p:nvSpPr>
          <p:spPr>
            <a:xfrm>
              <a:off x="3653250" y="3955025"/>
              <a:ext cx="114225" cy="133150"/>
            </a:xfrm>
            <a:custGeom>
              <a:avLst/>
              <a:gdLst/>
              <a:ahLst/>
              <a:cxnLst/>
              <a:rect l="l" t="t" r="r" b="b"/>
              <a:pathLst>
                <a:path w="4569" h="5326" extrusionOk="0">
                  <a:moveTo>
                    <a:pt x="1" y="1"/>
                  </a:moveTo>
                  <a:lnTo>
                    <a:pt x="1" y="5325"/>
                  </a:lnTo>
                  <a:lnTo>
                    <a:pt x="4569" y="2679"/>
                  </a:lnTo>
                  <a:cubicBezTo>
                    <a:pt x="3561" y="1167"/>
                    <a:pt x="1891" y="127"/>
                    <a:pt x="1" y="1"/>
                  </a:cubicBezTo>
                  <a:close/>
                </a:path>
              </a:pathLst>
            </a:custGeom>
            <a:solidFill>
              <a:srgbClr val="28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677;p71">
              <a:extLst>
                <a:ext uri="{FF2B5EF4-FFF2-40B4-BE49-F238E27FC236}">
                  <a16:creationId xmlns:a16="http://schemas.microsoft.com/office/drawing/2014/main" id="{E4EFB8A0-3FD9-474A-A143-F12BDED742A5}"/>
                </a:ext>
              </a:extLst>
            </p:cNvPr>
            <p:cNvSpPr/>
            <p:nvPr/>
          </p:nvSpPr>
          <p:spPr>
            <a:xfrm>
              <a:off x="3497300" y="3955025"/>
              <a:ext cx="256000" cy="295400"/>
            </a:xfrm>
            <a:custGeom>
              <a:avLst/>
              <a:gdLst/>
              <a:ahLst/>
              <a:cxnLst/>
              <a:rect l="l" t="t" r="r" b="b"/>
              <a:pathLst>
                <a:path w="10240" h="11816" extrusionOk="0">
                  <a:moveTo>
                    <a:pt x="5577" y="1"/>
                  </a:moveTo>
                  <a:cubicBezTo>
                    <a:pt x="2521" y="190"/>
                    <a:pt x="1" y="2805"/>
                    <a:pt x="1" y="5892"/>
                  </a:cubicBezTo>
                  <a:cubicBezTo>
                    <a:pt x="1" y="9137"/>
                    <a:pt x="2678" y="11815"/>
                    <a:pt x="5923" y="11815"/>
                  </a:cubicBezTo>
                  <a:cubicBezTo>
                    <a:pt x="7625" y="11815"/>
                    <a:pt x="9168" y="11059"/>
                    <a:pt x="10240" y="9925"/>
                  </a:cubicBezTo>
                  <a:lnTo>
                    <a:pt x="5703" y="6176"/>
                  </a:lnTo>
                  <a:cubicBezTo>
                    <a:pt x="5608" y="6144"/>
                    <a:pt x="5577" y="5987"/>
                    <a:pt x="5577" y="5892"/>
                  </a:cubicBezTo>
                  <a:lnTo>
                    <a:pt x="5577" y="1"/>
                  </a:lnTo>
                  <a:close/>
                </a:path>
              </a:pathLst>
            </a:custGeom>
            <a:solidFill>
              <a:srgbClr val="28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Rechteck 9">
            <a:extLst>
              <a:ext uri="{FF2B5EF4-FFF2-40B4-BE49-F238E27FC236}">
                <a16:creationId xmlns:a16="http://schemas.microsoft.com/office/drawing/2014/main" id="{A1AC65CD-B78B-4F38-92B3-4E8CF2B7C077}"/>
              </a:ext>
            </a:extLst>
          </p:cNvPr>
          <p:cNvSpPr/>
          <p:nvPr/>
        </p:nvSpPr>
        <p:spPr>
          <a:xfrm>
            <a:off x="6371221" y="917785"/>
            <a:ext cx="2345196" cy="477866"/>
          </a:xfrm>
          <a:prstGeom prst="rect">
            <a:avLst/>
          </a:prstGeom>
          <a:solidFill>
            <a:srgbClr val="FFFFB2">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16" name="Gerader Verbinder 15">
            <a:extLst>
              <a:ext uri="{FF2B5EF4-FFF2-40B4-BE49-F238E27FC236}">
                <a16:creationId xmlns:a16="http://schemas.microsoft.com/office/drawing/2014/main" id="{ACBC6147-1EE6-4533-A6DC-44BDB364E2FE}"/>
              </a:ext>
            </a:extLst>
          </p:cNvPr>
          <p:cNvCxnSpPr>
            <a:cxnSpLocks/>
          </p:cNvCxnSpPr>
          <p:nvPr/>
        </p:nvCxnSpPr>
        <p:spPr>
          <a:xfrm flipV="1">
            <a:off x="5517037" y="1395651"/>
            <a:ext cx="672748" cy="1605110"/>
          </a:xfrm>
          <a:prstGeom prst="line">
            <a:avLst/>
          </a:prstGeom>
          <a:ln w="19050">
            <a:solidFill>
              <a:srgbClr val="9CD1E9"/>
            </a:solidFill>
            <a:headEnd w="lg" len="lg"/>
            <a:tailEnd type="triangle" w="med" len="lg"/>
          </a:ln>
        </p:spPr>
        <p:style>
          <a:lnRef idx="1">
            <a:schemeClr val="accent1"/>
          </a:lnRef>
          <a:fillRef idx="0">
            <a:schemeClr val="accent1"/>
          </a:fillRef>
          <a:effectRef idx="0">
            <a:schemeClr val="accent1"/>
          </a:effectRef>
          <a:fontRef idx="minor">
            <a:schemeClr val="tx1"/>
          </a:fontRef>
        </p:style>
      </p:cxnSp>
      <p:sp>
        <p:nvSpPr>
          <p:cNvPr id="41" name="Rechteck 40">
            <a:extLst>
              <a:ext uri="{FF2B5EF4-FFF2-40B4-BE49-F238E27FC236}">
                <a16:creationId xmlns:a16="http://schemas.microsoft.com/office/drawing/2014/main" id="{74387716-8C7C-4E07-A575-043B7DCFABDA}"/>
              </a:ext>
            </a:extLst>
          </p:cNvPr>
          <p:cNvSpPr/>
          <p:nvPr/>
        </p:nvSpPr>
        <p:spPr>
          <a:xfrm>
            <a:off x="6360199" y="1503893"/>
            <a:ext cx="2345196" cy="477867"/>
          </a:xfrm>
          <a:prstGeom prst="rect">
            <a:avLst/>
          </a:prstGeom>
          <a:solidFill>
            <a:srgbClr val="FFFFB2">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9" name="Google Shape;90;p3">
            <a:extLst>
              <a:ext uri="{FF2B5EF4-FFF2-40B4-BE49-F238E27FC236}">
                <a16:creationId xmlns:a16="http://schemas.microsoft.com/office/drawing/2014/main" id="{A658C51C-C950-4B6E-AE55-759B166C8E13}"/>
              </a:ext>
            </a:extLst>
          </p:cNvPr>
          <p:cNvSpPr txBox="1"/>
          <p:nvPr/>
        </p:nvSpPr>
        <p:spPr>
          <a:xfrm>
            <a:off x="6431479" y="696016"/>
            <a:ext cx="2449587" cy="3601342"/>
          </a:xfrm>
          <a:prstGeom prst="rect">
            <a:avLst/>
          </a:prstGeom>
          <a:noFill/>
          <a:ln>
            <a:noFill/>
          </a:ln>
        </p:spPr>
        <p:txBody>
          <a:bodyPr spcFirstLastPara="1" wrap="square" lIns="91425" tIns="45700" rIns="91425" bIns="45700" anchor="t" anchorCtr="0">
            <a:noAutofit/>
          </a:bodyPr>
          <a:lstStyle/>
          <a:p>
            <a:pPr lvl="1">
              <a:lnSpc>
                <a:spcPct val="300000"/>
              </a:lnSpc>
              <a:buClr>
                <a:srgbClr val="0A5F9E"/>
              </a:buClr>
              <a:buSzPct val="127000"/>
              <a:defRPr/>
            </a:pPr>
            <a:r>
              <a:rPr kumimoji="0" lang="en-US" b="1" i="0" strike="noStrike" kern="0" cap="none" spc="-50" normalizeH="0" baseline="0" dirty="0">
                <a:ln>
                  <a:noFill/>
                </a:ln>
                <a:solidFill>
                  <a:srgbClr val="0A5F9E"/>
                </a:solidFill>
                <a:effectLst/>
                <a:uLnTx/>
                <a:uFillTx/>
                <a:latin typeface="+mn-lt"/>
                <a:cs typeface="Calibri" panose="020F0502020204030204" pitchFamily="34" charset="0"/>
                <a:sym typeface="Arial"/>
              </a:rPr>
              <a:t>potiio’s market opportunity</a:t>
            </a:r>
          </a:p>
          <a:p>
            <a:pPr lvl="1">
              <a:lnSpc>
                <a:spcPct val="300000"/>
              </a:lnSpc>
              <a:buClr>
                <a:srgbClr val="0A5F9E"/>
              </a:buClr>
              <a:buSzPct val="127000"/>
              <a:defRPr/>
            </a:pPr>
            <a:r>
              <a:rPr lang="en-US" sz="1200" spc="-50" dirty="0">
                <a:solidFill>
                  <a:srgbClr val="0A5F9E"/>
                </a:solidFill>
                <a:latin typeface="+mn-lt"/>
                <a:cs typeface="Calibri" panose="020F0502020204030204" pitchFamily="34" charset="0"/>
              </a:rPr>
              <a:t>Blue ocean with flavors</a:t>
            </a:r>
            <a:endParaRPr kumimoji="0" lang="en-US" sz="1200" i="0" u="none" strike="noStrike" kern="0" cap="none" spc="-50" normalizeH="0" baseline="0" dirty="0">
              <a:ln>
                <a:noFill/>
              </a:ln>
              <a:solidFill>
                <a:srgbClr val="0A5F9E"/>
              </a:solidFill>
              <a:effectLst/>
              <a:uLnTx/>
              <a:uFillTx/>
              <a:latin typeface="+mn-lt"/>
              <a:cs typeface="Calibri" panose="020F0502020204030204" pitchFamily="34" charset="0"/>
              <a:sym typeface="Arial"/>
            </a:endParaRPr>
          </a:p>
          <a:p>
            <a:pPr lvl="1">
              <a:lnSpc>
                <a:spcPct val="300000"/>
              </a:lnSpc>
              <a:buClr>
                <a:srgbClr val="0A5F9E"/>
              </a:buClr>
              <a:buSzPct val="127000"/>
              <a:defRPr/>
            </a:pPr>
            <a:r>
              <a:rPr kumimoji="0" lang="en-US" sz="1200" i="0" u="none" strike="noStrike" kern="0" cap="none" spc="-50" normalizeH="0" baseline="0" dirty="0">
                <a:ln>
                  <a:noFill/>
                </a:ln>
                <a:solidFill>
                  <a:srgbClr val="0A5F9E"/>
                </a:solidFill>
                <a:effectLst/>
                <a:uLnTx/>
                <a:uFillTx/>
                <a:latin typeface="+mn-lt"/>
                <a:cs typeface="Calibri" panose="020F0502020204030204" pitchFamily="34" charset="0"/>
                <a:sym typeface="Arial"/>
              </a:rPr>
              <a:t>Room for new products</a:t>
            </a:r>
          </a:p>
          <a:p>
            <a:pPr lvl="1">
              <a:lnSpc>
                <a:spcPct val="300000"/>
              </a:lnSpc>
              <a:buClr>
                <a:srgbClr val="0A5F9E"/>
              </a:buClr>
              <a:buSzPct val="127000"/>
              <a:defRPr/>
            </a:pPr>
            <a:r>
              <a:rPr kumimoji="0" lang="en-US" sz="1200" i="0" u="none" strike="noStrike" kern="0" cap="none" spc="-50" normalizeH="0" baseline="0" dirty="0">
                <a:ln>
                  <a:noFill/>
                </a:ln>
                <a:solidFill>
                  <a:srgbClr val="0A5F9E"/>
                </a:solidFill>
                <a:effectLst/>
                <a:uLnTx/>
                <a:uFillTx/>
                <a:latin typeface="+mn-lt"/>
                <a:cs typeface="Calibri" panose="020F0502020204030204" pitchFamily="34" charset="0"/>
                <a:sym typeface="Arial"/>
              </a:rPr>
              <a:t>Room for innovation</a:t>
            </a:r>
          </a:p>
          <a:p>
            <a:pPr lvl="1">
              <a:lnSpc>
                <a:spcPct val="300000"/>
              </a:lnSpc>
              <a:buClr>
                <a:srgbClr val="0A5F9E"/>
              </a:buClr>
              <a:buSzPct val="127000"/>
              <a:defRPr/>
            </a:pPr>
            <a:r>
              <a:rPr lang="en-US" sz="1200" spc="-50" dirty="0">
                <a:solidFill>
                  <a:srgbClr val="0A5F9E"/>
                </a:solidFill>
                <a:latin typeface="+mn-lt"/>
                <a:cs typeface="Calibri" panose="020F0502020204030204" pitchFamily="34" charset="0"/>
              </a:rPr>
              <a:t>Less risk of product acceptance</a:t>
            </a:r>
          </a:p>
          <a:p>
            <a:pPr lvl="1">
              <a:lnSpc>
                <a:spcPct val="300000"/>
              </a:lnSpc>
              <a:buClr>
                <a:srgbClr val="0A5F9E"/>
              </a:buClr>
              <a:buSzPct val="127000"/>
              <a:defRPr/>
            </a:pPr>
            <a:r>
              <a:rPr lang="en-US" sz="1200" spc="-50" dirty="0">
                <a:solidFill>
                  <a:srgbClr val="0A5F9E"/>
                </a:solidFill>
                <a:latin typeface="+mn-lt"/>
                <a:cs typeface="Calibri" panose="020F0502020204030204" pitchFamily="34" charset="0"/>
              </a:rPr>
              <a:t>Better customer services</a:t>
            </a:r>
          </a:p>
        </p:txBody>
      </p:sp>
      <p:sp>
        <p:nvSpPr>
          <p:cNvPr id="2" name="Titel 1">
            <a:extLst>
              <a:ext uri="{FF2B5EF4-FFF2-40B4-BE49-F238E27FC236}">
                <a16:creationId xmlns:a16="http://schemas.microsoft.com/office/drawing/2014/main" id="{00C03DD6-713A-43DA-BB06-BEF83B51EC07}"/>
              </a:ext>
            </a:extLst>
          </p:cNvPr>
          <p:cNvSpPr>
            <a:spLocks noGrp="1"/>
          </p:cNvSpPr>
          <p:nvPr>
            <p:ph type="title"/>
          </p:nvPr>
        </p:nvSpPr>
        <p:spPr>
          <a:xfrm>
            <a:off x="643799" y="67138"/>
            <a:ext cx="7423876" cy="350916"/>
          </a:xfrm>
        </p:spPr>
        <p:txBody>
          <a:bodyPr/>
          <a:lstStyle/>
          <a:p>
            <a:r>
              <a:rPr lang="en-US" dirty="0"/>
              <a:t>Competitive landscape – Second mover advantage with potiio’s capsules</a:t>
            </a:r>
          </a:p>
        </p:txBody>
      </p:sp>
      <p:grpSp>
        <p:nvGrpSpPr>
          <p:cNvPr id="38" name="Gruppieren 37">
            <a:extLst>
              <a:ext uri="{FF2B5EF4-FFF2-40B4-BE49-F238E27FC236}">
                <a16:creationId xmlns:a16="http://schemas.microsoft.com/office/drawing/2014/main" id="{ACDB0E2B-6B75-449D-86AF-0D745DD392EA}"/>
              </a:ext>
            </a:extLst>
          </p:cNvPr>
          <p:cNvGrpSpPr/>
          <p:nvPr/>
        </p:nvGrpSpPr>
        <p:grpSpPr>
          <a:xfrm>
            <a:off x="262934" y="1056442"/>
            <a:ext cx="5399927" cy="3507403"/>
            <a:chOff x="283664" y="1038687"/>
            <a:chExt cx="5399927" cy="3507403"/>
          </a:xfrm>
        </p:grpSpPr>
        <p:pic>
          <p:nvPicPr>
            <p:cNvPr id="40" name="Grafik 39">
              <a:extLst>
                <a:ext uri="{FF2B5EF4-FFF2-40B4-BE49-F238E27FC236}">
                  <a16:creationId xmlns:a16="http://schemas.microsoft.com/office/drawing/2014/main" id="{889D88A4-C287-4899-BF6D-4F0C3A13FBA9}"/>
                </a:ext>
              </a:extLst>
            </p:cNvPr>
            <p:cNvPicPr>
              <a:picLocks noChangeAspect="1"/>
            </p:cNvPicPr>
            <p:nvPr/>
          </p:nvPicPr>
          <p:blipFill>
            <a:blip r:embed="rId3"/>
            <a:stretch>
              <a:fillRect/>
            </a:stretch>
          </p:blipFill>
          <p:spPr>
            <a:xfrm>
              <a:off x="2445323" y="2611434"/>
              <a:ext cx="1507156" cy="285943"/>
            </a:xfrm>
            <a:prstGeom prst="rect">
              <a:avLst/>
            </a:prstGeom>
          </p:spPr>
        </p:pic>
        <p:pic>
          <p:nvPicPr>
            <p:cNvPr id="51" name="Grafik 50">
              <a:extLst>
                <a:ext uri="{FF2B5EF4-FFF2-40B4-BE49-F238E27FC236}">
                  <a16:creationId xmlns:a16="http://schemas.microsoft.com/office/drawing/2014/main" id="{000C157E-7B61-4E1A-A219-32FD468AD85F}"/>
                </a:ext>
              </a:extLst>
            </p:cNvPr>
            <p:cNvPicPr>
              <a:picLocks noChangeAspect="1"/>
            </p:cNvPicPr>
            <p:nvPr/>
          </p:nvPicPr>
          <p:blipFill>
            <a:blip r:embed="rId4"/>
            <a:stretch>
              <a:fillRect/>
            </a:stretch>
          </p:blipFill>
          <p:spPr>
            <a:xfrm>
              <a:off x="4575845" y="2715588"/>
              <a:ext cx="753702" cy="293106"/>
            </a:xfrm>
            <a:prstGeom prst="rect">
              <a:avLst/>
            </a:prstGeom>
          </p:spPr>
        </p:pic>
        <p:pic>
          <p:nvPicPr>
            <p:cNvPr id="52" name="Grafik 51">
              <a:extLst>
                <a:ext uri="{FF2B5EF4-FFF2-40B4-BE49-F238E27FC236}">
                  <a16:creationId xmlns:a16="http://schemas.microsoft.com/office/drawing/2014/main" id="{514BDB4C-8F7A-41B5-93D0-D1CBC1C1933E}"/>
                </a:ext>
              </a:extLst>
            </p:cNvPr>
            <p:cNvPicPr>
              <a:picLocks noChangeAspect="1"/>
            </p:cNvPicPr>
            <p:nvPr/>
          </p:nvPicPr>
          <p:blipFill>
            <a:blip r:embed="rId5"/>
            <a:stretch>
              <a:fillRect/>
            </a:stretch>
          </p:blipFill>
          <p:spPr>
            <a:xfrm>
              <a:off x="4105106" y="3091808"/>
              <a:ext cx="1201421" cy="266402"/>
            </a:xfrm>
            <a:prstGeom prst="rect">
              <a:avLst/>
            </a:prstGeom>
          </p:spPr>
        </p:pic>
        <p:cxnSp>
          <p:nvCxnSpPr>
            <p:cNvPr id="53" name="Gerade Verbindung mit Pfeil 52">
              <a:extLst>
                <a:ext uri="{FF2B5EF4-FFF2-40B4-BE49-F238E27FC236}">
                  <a16:creationId xmlns:a16="http://schemas.microsoft.com/office/drawing/2014/main" id="{AE217C1A-A524-4B9A-9BED-EB56391E137F}"/>
                </a:ext>
              </a:extLst>
            </p:cNvPr>
            <p:cNvCxnSpPr>
              <a:cxnSpLocks/>
            </p:cNvCxnSpPr>
            <p:nvPr/>
          </p:nvCxnSpPr>
          <p:spPr>
            <a:xfrm flipH="1">
              <a:off x="1091176" y="1336521"/>
              <a:ext cx="4238371" cy="0"/>
            </a:xfrm>
            <a:prstGeom prst="straightConnector1">
              <a:avLst/>
            </a:prstGeom>
            <a:ln w="12700">
              <a:solidFill>
                <a:srgbClr val="006E9B"/>
              </a:solidFill>
              <a:prstDash val="dash"/>
              <a:tailEnd type="none" w="lg" len="lg"/>
            </a:ln>
          </p:spPr>
          <p:style>
            <a:lnRef idx="1">
              <a:schemeClr val="accent1"/>
            </a:lnRef>
            <a:fillRef idx="0">
              <a:schemeClr val="accent1"/>
            </a:fillRef>
            <a:effectRef idx="0">
              <a:schemeClr val="accent1"/>
            </a:effectRef>
            <a:fontRef idx="minor">
              <a:schemeClr val="tx1"/>
            </a:fontRef>
          </p:style>
        </p:cxnSp>
        <p:cxnSp>
          <p:nvCxnSpPr>
            <p:cNvPr id="54" name="Gerade Verbindung mit Pfeil 53">
              <a:extLst>
                <a:ext uri="{FF2B5EF4-FFF2-40B4-BE49-F238E27FC236}">
                  <a16:creationId xmlns:a16="http://schemas.microsoft.com/office/drawing/2014/main" id="{5B941A86-1CCB-4461-B063-740E48382A2D}"/>
                </a:ext>
              </a:extLst>
            </p:cNvPr>
            <p:cNvCxnSpPr>
              <a:cxnSpLocks/>
            </p:cNvCxnSpPr>
            <p:nvPr/>
          </p:nvCxnSpPr>
          <p:spPr>
            <a:xfrm flipV="1">
              <a:off x="5329547" y="1377810"/>
              <a:ext cx="0" cy="2708627"/>
            </a:xfrm>
            <a:prstGeom prst="straightConnector1">
              <a:avLst/>
            </a:prstGeom>
            <a:ln w="12700">
              <a:solidFill>
                <a:srgbClr val="006E9B"/>
              </a:solidFill>
              <a:prstDash val="dash"/>
              <a:tailEnd type="none" w="lg" len="lg"/>
            </a:ln>
          </p:spPr>
          <p:style>
            <a:lnRef idx="1">
              <a:schemeClr val="accent1"/>
            </a:lnRef>
            <a:fillRef idx="0">
              <a:schemeClr val="accent1"/>
            </a:fillRef>
            <a:effectRef idx="0">
              <a:schemeClr val="accent1"/>
            </a:effectRef>
            <a:fontRef idx="minor">
              <a:schemeClr val="tx1"/>
            </a:fontRef>
          </p:style>
        </p:cxnSp>
        <p:sp>
          <p:nvSpPr>
            <p:cNvPr id="57" name="Textfeld 56">
              <a:extLst>
                <a:ext uri="{FF2B5EF4-FFF2-40B4-BE49-F238E27FC236}">
                  <a16:creationId xmlns:a16="http://schemas.microsoft.com/office/drawing/2014/main" id="{F2C94A2D-2314-4FD5-8807-33ADAF7B5E8C}"/>
                </a:ext>
              </a:extLst>
            </p:cNvPr>
            <p:cNvSpPr txBox="1"/>
            <p:nvPr/>
          </p:nvSpPr>
          <p:spPr>
            <a:xfrm rot="16200000">
              <a:off x="-1012885" y="2581265"/>
              <a:ext cx="2839320" cy="246221"/>
            </a:xfrm>
            <a:prstGeom prst="rect">
              <a:avLst/>
            </a:prstGeom>
            <a:noFill/>
          </p:spPr>
          <p:txBody>
            <a:bodyPr wrap="square" rtlCol="0">
              <a:spAutoFit/>
            </a:bodyPr>
            <a:lstStyle/>
            <a:p>
              <a:pPr algn="ctr"/>
              <a:r>
                <a:rPr lang="en-US" sz="1000" b="1" dirty="0">
                  <a:solidFill>
                    <a:srgbClr val="0A5F9E"/>
                  </a:solidFill>
                  <a:latin typeface="+mn-lt"/>
                  <a:sym typeface="Wingdings" panose="05000000000000000000" pitchFamily="2" charset="2"/>
                </a:rPr>
                <a:t>Increasing sweet sugar taste</a:t>
              </a:r>
            </a:p>
          </p:txBody>
        </p:sp>
        <p:sp>
          <p:nvSpPr>
            <p:cNvPr id="58" name="Textfeld 57">
              <a:extLst>
                <a:ext uri="{FF2B5EF4-FFF2-40B4-BE49-F238E27FC236}">
                  <a16:creationId xmlns:a16="http://schemas.microsoft.com/office/drawing/2014/main" id="{A46EDD0B-440A-4EE5-A9C3-97CE5EFE1C3C}"/>
                </a:ext>
              </a:extLst>
            </p:cNvPr>
            <p:cNvSpPr txBox="1"/>
            <p:nvPr/>
          </p:nvSpPr>
          <p:spPr>
            <a:xfrm>
              <a:off x="919311" y="4163635"/>
              <a:ext cx="4764280" cy="246221"/>
            </a:xfrm>
            <a:prstGeom prst="rect">
              <a:avLst/>
            </a:prstGeom>
            <a:noFill/>
          </p:spPr>
          <p:txBody>
            <a:bodyPr wrap="square" rtlCol="0">
              <a:spAutoFit/>
            </a:bodyPr>
            <a:lstStyle/>
            <a:p>
              <a:pPr algn="ctr"/>
              <a:r>
                <a:rPr lang="en-US" sz="1000" b="1" dirty="0">
                  <a:solidFill>
                    <a:srgbClr val="0A5F9E"/>
                  </a:solidFill>
                  <a:latin typeface="+mn-lt"/>
                  <a:sym typeface="Wingdings" panose="05000000000000000000" pitchFamily="2" charset="2"/>
                </a:rPr>
                <a:t>Calories</a:t>
              </a:r>
            </a:p>
          </p:txBody>
        </p:sp>
        <p:sp>
          <p:nvSpPr>
            <p:cNvPr id="59" name="Textfeld 58">
              <a:extLst>
                <a:ext uri="{FF2B5EF4-FFF2-40B4-BE49-F238E27FC236}">
                  <a16:creationId xmlns:a16="http://schemas.microsoft.com/office/drawing/2014/main" id="{6E358023-296D-41E2-9353-0B639017074A}"/>
                </a:ext>
              </a:extLst>
            </p:cNvPr>
            <p:cNvSpPr txBox="1"/>
            <p:nvPr/>
          </p:nvSpPr>
          <p:spPr>
            <a:xfrm>
              <a:off x="4736492" y="4299869"/>
              <a:ext cx="780545" cy="246221"/>
            </a:xfrm>
            <a:prstGeom prst="rect">
              <a:avLst/>
            </a:prstGeom>
            <a:noFill/>
          </p:spPr>
          <p:txBody>
            <a:bodyPr wrap="square" rtlCol="0">
              <a:spAutoFit/>
            </a:bodyPr>
            <a:lstStyle/>
            <a:p>
              <a:pPr algn="r"/>
              <a:r>
                <a:rPr lang="en-US" sz="1000" dirty="0">
                  <a:solidFill>
                    <a:srgbClr val="0A5F9E"/>
                  </a:solidFill>
                  <a:latin typeface="+mn-lt"/>
                  <a:sym typeface="Wingdings" panose="05000000000000000000" pitchFamily="2" charset="2"/>
                </a:rPr>
                <a:t>none</a:t>
              </a:r>
            </a:p>
          </p:txBody>
        </p:sp>
        <p:cxnSp>
          <p:nvCxnSpPr>
            <p:cNvPr id="60" name="Gerade Verbindung mit Pfeil 59">
              <a:extLst>
                <a:ext uri="{FF2B5EF4-FFF2-40B4-BE49-F238E27FC236}">
                  <a16:creationId xmlns:a16="http://schemas.microsoft.com/office/drawing/2014/main" id="{0FB6DE86-ACF0-44A2-A0CD-425D69C6A129}"/>
                </a:ext>
              </a:extLst>
            </p:cNvPr>
            <p:cNvCxnSpPr>
              <a:cxnSpLocks/>
            </p:cNvCxnSpPr>
            <p:nvPr/>
          </p:nvCxnSpPr>
          <p:spPr>
            <a:xfrm flipH="1">
              <a:off x="1091177" y="4124035"/>
              <a:ext cx="4225192" cy="0"/>
            </a:xfrm>
            <a:prstGeom prst="straightConnector1">
              <a:avLst/>
            </a:prstGeom>
            <a:ln w="12700">
              <a:solidFill>
                <a:srgbClr val="006E9B"/>
              </a:solidFill>
              <a:prstDash val="dash"/>
              <a:tailEnd type="none" w="lg" len="lg"/>
            </a:ln>
          </p:spPr>
          <p:style>
            <a:lnRef idx="1">
              <a:schemeClr val="accent1"/>
            </a:lnRef>
            <a:fillRef idx="0">
              <a:schemeClr val="accent1"/>
            </a:fillRef>
            <a:effectRef idx="0">
              <a:schemeClr val="accent1"/>
            </a:effectRef>
            <a:fontRef idx="minor">
              <a:schemeClr val="tx1"/>
            </a:fontRef>
          </p:style>
        </p:cxnSp>
        <p:cxnSp>
          <p:nvCxnSpPr>
            <p:cNvPr id="61" name="Gerade Verbindung mit Pfeil 60">
              <a:extLst>
                <a:ext uri="{FF2B5EF4-FFF2-40B4-BE49-F238E27FC236}">
                  <a16:creationId xmlns:a16="http://schemas.microsoft.com/office/drawing/2014/main" id="{11FC99E2-C548-4990-9B8C-41C042D5D109}"/>
                </a:ext>
              </a:extLst>
            </p:cNvPr>
            <p:cNvCxnSpPr>
              <a:cxnSpLocks/>
            </p:cNvCxnSpPr>
            <p:nvPr/>
          </p:nvCxnSpPr>
          <p:spPr>
            <a:xfrm flipV="1">
              <a:off x="1091176" y="1340213"/>
              <a:ext cx="0" cy="2783823"/>
            </a:xfrm>
            <a:prstGeom prst="straightConnector1">
              <a:avLst/>
            </a:prstGeom>
            <a:ln w="12700">
              <a:solidFill>
                <a:srgbClr val="006E9B"/>
              </a:solidFill>
              <a:prstDash val="dash"/>
              <a:tailEnd type="none" w="lg" len="lg"/>
            </a:ln>
          </p:spPr>
          <p:style>
            <a:lnRef idx="1">
              <a:schemeClr val="accent1"/>
            </a:lnRef>
            <a:fillRef idx="0">
              <a:schemeClr val="accent1"/>
            </a:fillRef>
            <a:effectRef idx="0">
              <a:schemeClr val="accent1"/>
            </a:effectRef>
            <a:fontRef idx="minor">
              <a:schemeClr val="tx1"/>
            </a:fontRef>
          </p:style>
        </p:cxnSp>
        <p:cxnSp>
          <p:nvCxnSpPr>
            <p:cNvPr id="62" name="Gerade Verbindung mit Pfeil 61">
              <a:extLst>
                <a:ext uri="{FF2B5EF4-FFF2-40B4-BE49-F238E27FC236}">
                  <a16:creationId xmlns:a16="http://schemas.microsoft.com/office/drawing/2014/main" id="{30ACF79C-B18D-4E3E-B04C-38D6F7C48D54}"/>
                </a:ext>
              </a:extLst>
            </p:cNvPr>
            <p:cNvCxnSpPr>
              <a:cxnSpLocks/>
            </p:cNvCxnSpPr>
            <p:nvPr/>
          </p:nvCxnSpPr>
          <p:spPr>
            <a:xfrm flipV="1">
              <a:off x="598202" y="1681575"/>
              <a:ext cx="0" cy="1892598"/>
            </a:xfrm>
            <a:prstGeom prst="straightConnector1">
              <a:avLst/>
            </a:prstGeom>
            <a:ln w="25400">
              <a:solidFill>
                <a:srgbClr val="006E9B"/>
              </a:solidFill>
              <a:tailEnd type="arrow" w="lg" len="lg"/>
            </a:ln>
          </p:spPr>
          <p:style>
            <a:lnRef idx="1">
              <a:schemeClr val="accent1"/>
            </a:lnRef>
            <a:fillRef idx="0">
              <a:schemeClr val="accent1"/>
            </a:fillRef>
            <a:effectRef idx="0">
              <a:schemeClr val="accent1"/>
            </a:effectRef>
            <a:fontRef idx="minor">
              <a:schemeClr val="tx1"/>
            </a:fontRef>
          </p:style>
        </p:cxnSp>
        <p:cxnSp>
          <p:nvCxnSpPr>
            <p:cNvPr id="63" name="Gerade Verbindung mit Pfeil 62">
              <a:extLst>
                <a:ext uri="{FF2B5EF4-FFF2-40B4-BE49-F238E27FC236}">
                  <a16:creationId xmlns:a16="http://schemas.microsoft.com/office/drawing/2014/main" id="{BD59F98C-406A-4033-A7F7-1CB22A788768}"/>
                </a:ext>
              </a:extLst>
            </p:cNvPr>
            <p:cNvCxnSpPr>
              <a:cxnSpLocks/>
            </p:cNvCxnSpPr>
            <p:nvPr/>
          </p:nvCxnSpPr>
          <p:spPr>
            <a:xfrm rot="5400000" flipV="1">
              <a:off x="3403071" y="3028546"/>
              <a:ext cx="0" cy="2783197"/>
            </a:xfrm>
            <a:prstGeom prst="straightConnector1">
              <a:avLst/>
            </a:prstGeom>
            <a:ln w="25400">
              <a:solidFill>
                <a:srgbClr val="006E9B"/>
              </a:solidFill>
              <a:tailEnd type="arrow" w="lg" len="lg"/>
            </a:ln>
          </p:spPr>
          <p:style>
            <a:lnRef idx="1">
              <a:schemeClr val="accent1"/>
            </a:lnRef>
            <a:fillRef idx="0">
              <a:schemeClr val="accent1"/>
            </a:fillRef>
            <a:effectRef idx="0">
              <a:schemeClr val="accent1"/>
            </a:effectRef>
            <a:fontRef idx="minor">
              <a:schemeClr val="tx1"/>
            </a:fontRef>
          </p:style>
        </p:cxnSp>
        <p:sp>
          <p:nvSpPr>
            <p:cNvPr id="69" name="Textfeld 68">
              <a:extLst>
                <a:ext uri="{FF2B5EF4-FFF2-40B4-BE49-F238E27FC236}">
                  <a16:creationId xmlns:a16="http://schemas.microsoft.com/office/drawing/2014/main" id="{7FEA1A06-EFF3-4728-AB84-D2BB7FB50BAF}"/>
                </a:ext>
              </a:extLst>
            </p:cNvPr>
            <p:cNvSpPr txBox="1"/>
            <p:nvPr/>
          </p:nvSpPr>
          <p:spPr>
            <a:xfrm>
              <a:off x="1157685" y="4270393"/>
              <a:ext cx="584250" cy="246221"/>
            </a:xfrm>
            <a:prstGeom prst="rect">
              <a:avLst/>
            </a:prstGeom>
            <a:noFill/>
          </p:spPr>
          <p:txBody>
            <a:bodyPr wrap="square" rtlCol="0">
              <a:spAutoFit/>
            </a:bodyPr>
            <a:lstStyle/>
            <a:p>
              <a:r>
                <a:rPr lang="en-US" sz="1000" dirty="0">
                  <a:solidFill>
                    <a:srgbClr val="0A5F9E"/>
                  </a:solidFill>
                  <a:latin typeface="+mn-lt"/>
                  <a:sym typeface="Wingdings" panose="05000000000000000000" pitchFamily="2" charset="2"/>
                </a:rPr>
                <a:t>high</a:t>
              </a:r>
            </a:p>
          </p:txBody>
        </p:sp>
        <p:sp>
          <p:nvSpPr>
            <p:cNvPr id="70" name="Textfeld 69">
              <a:extLst>
                <a:ext uri="{FF2B5EF4-FFF2-40B4-BE49-F238E27FC236}">
                  <a16:creationId xmlns:a16="http://schemas.microsoft.com/office/drawing/2014/main" id="{14BFC1E1-EAB3-42B4-8C0A-3E3FAA834A0A}"/>
                </a:ext>
              </a:extLst>
            </p:cNvPr>
            <p:cNvSpPr txBox="1"/>
            <p:nvPr/>
          </p:nvSpPr>
          <p:spPr>
            <a:xfrm rot="16200000">
              <a:off x="332712" y="1312062"/>
              <a:ext cx="503934" cy="246221"/>
            </a:xfrm>
            <a:prstGeom prst="rect">
              <a:avLst/>
            </a:prstGeom>
            <a:noFill/>
          </p:spPr>
          <p:txBody>
            <a:bodyPr wrap="square" rtlCol="0">
              <a:spAutoFit/>
            </a:bodyPr>
            <a:lstStyle/>
            <a:p>
              <a:pPr algn="r"/>
              <a:r>
                <a:rPr lang="en-US" sz="1000" dirty="0">
                  <a:solidFill>
                    <a:srgbClr val="0A5F9E"/>
                  </a:solidFill>
                  <a:latin typeface="+mn-lt"/>
                  <a:sym typeface="Wingdings" panose="05000000000000000000" pitchFamily="2" charset="2"/>
                </a:rPr>
                <a:t>high</a:t>
              </a:r>
            </a:p>
          </p:txBody>
        </p:sp>
        <p:sp>
          <p:nvSpPr>
            <p:cNvPr id="72" name="Textfeld 71">
              <a:extLst>
                <a:ext uri="{FF2B5EF4-FFF2-40B4-BE49-F238E27FC236}">
                  <a16:creationId xmlns:a16="http://schemas.microsoft.com/office/drawing/2014/main" id="{004D0C19-7ECF-4C36-96DC-635E03C95C0D}"/>
                </a:ext>
              </a:extLst>
            </p:cNvPr>
            <p:cNvSpPr txBox="1"/>
            <p:nvPr/>
          </p:nvSpPr>
          <p:spPr>
            <a:xfrm rot="16200000">
              <a:off x="332712" y="3839142"/>
              <a:ext cx="503934" cy="246221"/>
            </a:xfrm>
            <a:prstGeom prst="rect">
              <a:avLst/>
            </a:prstGeom>
            <a:noFill/>
          </p:spPr>
          <p:txBody>
            <a:bodyPr wrap="square" rtlCol="0">
              <a:spAutoFit/>
            </a:bodyPr>
            <a:lstStyle/>
            <a:p>
              <a:r>
                <a:rPr lang="en-US" sz="1000" dirty="0">
                  <a:solidFill>
                    <a:srgbClr val="0A5F9E"/>
                  </a:solidFill>
                  <a:latin typeface="+mn-lt"/>
                  <a:sym typeface="Wingdings" panose="05000000000000000000" pitchFamily="2" charset="2"/>
                </a:rPr>
                <a:t>none</a:t>
              </a:r>
            </a:p>
          </p:txBody>
        </p:sp>
        <p:pic>
          <p:nvPicPr>
            <p:cNvPr id="73" name="Grafik 72">
              <a:extLst>
                <a:ext uri="{FF2B5EF4-FFF2-40B4-BE49-F238E27FC236}">
                  <a16:creationId xmlns:a16="http://schemas.microsoft.com/office/drawing/2014/main" id="{C86C666B-9F41-42D0-8C3A-B9469FEBD9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5614" y="1440252"/>
              <a:ext cx="1020864" cy="367610"/>
            </a:xfrm>
            <a:prstGeom prst="rect">
              <a:avLst/>
            </a:prstGeom>
            <a:noFill/>
          </p:spPr>
        </p:pic>
        <p:pic>
          <p:nvPicPr>
            <p:cNvPr id="74" name="Grafik 73">
              <a:extLst>
                <a:ext uri="{FF2B5EF4-FFF2-40B4-BE49-F238E27FC236}">
                  <a16:creationId xmlns:a16="http://schemas.microsoft.com/office/drawing/2014/main" id="{169A8D06-A46F-49E0-BE67-B4CA02E5B189}"/>
                </a:ext>
              </a:extLst>
            </p:cNvPr>
            <p:cNvPicPr>
              <a:picLocks noChangeAspect="1"/>
            </p:cNvPicPr>
            <p:nvPr/>
          </p:nvPicPr>
          <p:blipFill>
            <a:blip r:embed="rId7"/>
            <a:stretch>
              <a:fillRect/>
            </a:stretch>
          </p:blipFill>
          <p:spPr>
            <a:xfrm>
              <a:off x="4904501" y="3587315"/>
              <a:ext cx="574633" cy="657005"/>
            </a:xfrm>
            <a:prstGeom prst="rect">
              <a:avLst/>
            </a:prstGeom>
          </p:spPr>
        </p:pic>
        <p:pic>
          <p:nvPicPr>
            <p:cNvPr id="75" name="Grafik 74">
              <a:extLst>
                <a:ext uri="{FF2B5EF4-FFF2-40B4-BE49-F238E27FC236}">
                  <a16:creationId xmlns:a16="http://schemas.microsoft.com/office/drawing/2014/main" id="{DAA9BAEC-C884-4712-A940-CAF32E2DE133}"/>
                </a:ext>
              </a:extLst>
            </p:cNvPr>
            <p:cNvPicPr>
              <a:picLocks noChangeAspect="1"/>
            </p:cNvPicPr>
            <p:nvPr/>
          </p:nvPicPr>
          <p:blipFill>
            <a:blip r:embed="rId8"/>
            <a:stretch>
              <a:fillRect/>
            </a:stretch>
          </p:blipFill>
          <p:spPr>
            <a:xfrm>
              <a:off x="2341408" y="2084493"/>
              <a:ext cx="894811" cy="392535"/>
            </a:xfrm>
            <a:prstGeom prst="rect">
              <a:avLst/>
            </a:prstGeom>
          </p:spPr>
        </p:pic>
        <p:pic>
          <p:nvPicPr>
            <p:cNvPr id="77" name="Grafik 76">
              <a:extLst>
                <a:ext uri="{FF2B5EF4-FFF2-40B4-BE49-F238E27FC236}">
                  <a16:creationId xmlns:a16="http://schemas.microsoft.com/office/drawing/2014/main" id="{D720959A-6C5B-4AE5-A98E-04C10F0D6268}"/>
                </a:ext>
              </a:extLst>
            </p:cNvPr>
            <p:cNvPicPr>
              <a:picLocks noChangeAspect="1"/>
            </p:cNvPicPr>
            <p:nvPr/>
          </p:nvPicPr>
          <p:blipFill>
            <a:blip r:embed="rId9"/>
            <a:stretch>
              <a:fillRect/>
            </a:stretch>
          </p:blipFill>
          <p:spPr>
            <a:xfrm>
              <a:off x="1114601" y="1385200"/>
              <a:ext cx="960203" cy="434378"/>
            </a:xfrm>
            <a:prstGeom prst="rect">
              <a:avLst/>
            </a:prstGeom>
          </p:spPr>
        </p:pic>
        <p:pic>
          <p:nvPicPr>
            <p:cNvPr id="78" name="Grafik 77">
              <a:extLst>
                <a:ext uri="{FF2B5EF4-FFF2-40B4-BE49-F238E27FC236}">
                  <a16:creationId xmlns:a16="http://schemas.microsoft.com/office/drawing/2014/main" id="{6AD54C98-2DE0-499A-AA33-2639CF1A61DB}"/>
                </a:ext>
              </a:extLst>
            </p:cNvPr>
            <p:cNvPicPr>
              <a:picLocks noChangeAspect="1"/>
            </p:cNvPicPr>
            <p:nvPr/>
          </p:nvPicPr>
          <p:blipFill>
            <a:blip r:embed="rId10"/>
            <a:stretch>
              <a:fillRect/>
            </a:stretch>
          </p:blipFill>
          <p:spPr>
            <a:xfrm>
              <a:off x="1177597" y="1853843"/>
              <a:ext cx="677252" cy="666076"/>
            </a:xfrm>
            <a:prstGeom prst="rect">
              <a:avLst/>
            </a:prstGeom>
          </p:spPr>
        </p:pic>
        <p:pic>
          <p:nvPicPr>
            <p:cNvPr id="79" name="Grafik 78">
              <a:extLst>
                <a:ext uri="{FF2B5EF4-FFF2-40B4-BE49-F238E27FC236}">
                  <a16:creationId xmlns:a16="http://schemas.microsoft.com/office/drawing/2014/main" id="{9607809E-1471-4182-A244-3F99AC2B572A}"/>
                </a:ext>
              </a:extLst>
            </p:cNvPr>
            <p:cNvPicPr>
              <a:picLocks noChangeAspect="1"/>
            </p:cNvPicPr>
            <p:nvPr/>
          </p:nvPicPr>
          <p:blipFill>
            <a:blip r:embed="rId11"/>
            <a:stretch>
              <a:fillRect/>
            </a:stretch>
          </p:blipFill>
          <p:spPr>
            <a:xfrm>
              <a:off x="2135062" y="1422418"/>
              <a:ext cx="775811" cy="451132"/>
            </a:xfrm>
            <a:prstGeom prst="rect">
              <a:avLst/>
            </a:prstGeom>
          </p:spPr>
        </p:pic>
        <p:sp>
          <p:nvSpPr>
            <p:cNvPr id="80" name="Textfeld 79">
              <a:extLst>
                <a:ext uri="{FF2B5EF4-FFF2-40B4-BE49-F238E27FC236}">
                  <a16:creationId xmlns:a16="http://schemas.microsoft.com/office/drawing/2014/main" id="{3B08A001-9331-45B5-9AAA-D038770BC325}"/>
                </a:ext>
              </a:extLst>
            </p:cNvPr>
            <p:cNvSpPr txBox="1"/>
            <p:nvPr/>
          </p:nvSpPr>
          <p:spPr>
            <a:xfrm>
              <a:off x="1091176" y="1038687"/>
              <a:ext cx="1783288" cy="400110"/>
            </a:xfrm>
            <a:prstGeom prst="rect">
              <a:avLst/>
            </a:prstGeom>
            <a:noFill/>
          </p:spPr>
          <p:txBody>
            <a:bodyPr wrap="square" rtlCol="0">
              <a:spAutoFit/>
            </a:bodyPr>
            <a:lstStyle/>
            <a:p>
              <a:r>
                <a:rPr lang="en-US" sz="1000" spc="-50" dirty="0">
                  <a:solidFill>
                    <a:srgbClr val="0A5F9E"/>
                  </a:solidFill>
                  <a:latin typeface="+mn-lt"/>
                  <a:cs typeface="Calibri" panose="020F0502020204030204" pitchFamily="34" charset="0"/>
                </a:rPr>
                <a:t>*potential partnerships</a:t>
              </a:r>
              <a:endParaRPr kumimoji="0" lang="en-US" sz="1000" i="0" u="none" strike="noStrike" kern="0" cap="none" spc="-50" normalizeH="0" baseline="0" dirty="0">
                <a:ln>
                  <a:noFill/>
                </a:ln>
                <a:solidFill>
                  <a:srgbClr val="0A5F9E"/>
                </a:solidFill>
                <a:effectLst/>
                <a:uLnTx/>
                <a:uFillTx/>
                <a:latin typeface="+mn-lt"/>
                <a:cs typeface="Calibri" panose="020F0502020204030204" pitchFamily="34" charset="0"/>
                <a:sym typeface="Arial"/>
              </a:endParaRPr>
            </a:p>
            <a:p>
              <a:endParaRPr lang="de-CH" sz="1000" dirty="0"/>
            </a:p>
          </p:txBody>
        </p:sp>
        <p:sp>
          <p:nvSpPr>
            <p:cNvPr id="81" name="Textfeld 80">
              <a:extLst>
                <a:ext uri="{FF2B5EF4-FFF2-40B4-BE49-F238E27FC236}">
                  <a16:creationId xmlns:a16="http://schemas.microsoft.com/office/drawing/2014/main" id="{2E0D5AE6-9825-4DCD-8855-F2B5A9F8D94E}"/>
                </a:ext>
              </a:extLst>
            </p:cNvPr>
            <p:cNvSpPr txBox="1"/>
            <p:nvPr/>
          </p:nvSpPr>
          <p:spPr>
            <a:xfrm>
              <a:off x="1855670" y="1681575"/>
              <a:ext cx="175795" cy="400110"/>
            </a:xfrm>
            <a:prstGeom prst="rect">
              <a:avLst/>
            </a:prstGeom>
            <a:noFill/>
          </p:spPr>
          <p:txBody>
            <a:bodyPr wrap="square" rtlCol="0">
              <a:spAutoFit/>
            </a:bodyPr>
            <a:lstStyle/>
            <a:p>
              <a:r>
                <a:rPr lang="en-US" sz="1000" spc="-50" dirty="0">
                  <a:solidFill>
                    <a:srgbClr val="0A5F9E"/>
                  </a:solidFill>
                  <a:latin typeface="+mn-lt"/>
                  <a:cs typeface="Calibri" panose="020F0502020204030204" pitchFamily="34" charset="0"/>
                </a:rPr>
                <a:t>*</a:t>
              </a:r>
              <a:endParaRPr kumimoji="0" lang="en-US" sz="1000" i="0" u="none" strike="noStrike" kern="0" cap="none" spc="-50" normalizeH="0" baseline="0" dirty="0">
                <a:ln>
                  <a:noFill/>
                </a:ln>
                <a:solidFill>
                  <a:srgbClr val="0A5F9E"/>
                </a:solidFill>
                <a:effectLst/>
                <a:uLnTx/>
                <a:uFillTx/>
                <a:latin typeface="+mn-lt"/>
                <a:cs typeface="Calibri" panose="020F0502020204030204" pitchFamily="34" charset="0"/>
                <a:sym typeface="Arial"/>
              </a:endParaRPr>
            </a:p>
            <a:p>
              <a:endParaRPr lang="de-CH" sz="1000" dirty="0"/>
            </a:p>
          </p:txBody>
        </p:sp>
        <p:sp>
          <p:nvSpPr>
            <p:cNvPr id="82" name="Textfeld 81">
              <a:extLst>
                <a:ext uri="{FF2B5EF4-FFF2-40B4-BE49-F238E27FC236}">
                  <a16:creationId xmlns:a16="http://schemas.microsoft.com/office/drawing/2014/main" id="{272C220C-D492-41B8-8A5F-8A8422E53884}"/>
                </a:ext>
              </a:extLst>
            </p:cNvPr>
            <p:cNvSpPr txBox="1"/>
            <p:nvPr/>
          </p:nvSpPr>
          <p:spPr>
            <a:xfrm>
              <a:off x="1819992" y="2349969"/>
              <a:ext cx="175795" cy="400110"/>
            </a:xfrm>
            <a:prstGeom prst="rect">
              <a:avLst/>
            </a:prstGeom>
            <a:noFill/>
          </p:spPr>
          <p:txBody>
            <a:bodyPr wrap="square" rtlCol="0">
              <a:spAutoFit/>
            </a:bodyPr>
            <a:lstStyle/>
            <a:p>
              <a:r>
                <a:rPr lang="en-US" sz="1000" spc="-50" dirty="0">
                  <a:solidFill>
                    <a:srgbClr val="0A5F9E"/>
                  </a:solidFill>
                  <a:latin typeface="+mn-lt"/>
                  <a:cs typeface="Calibri" panose="020F0502020204030204" pitchFamily="34" charset="0"/>
                </a:rPr>
                <a:t>*</a:t>
              </a:r>
              <a:endParaRPr kumimoji="0" lang="en-US" sz="1000" i="0" u="none" strike="noStrike" kern="0" cap="none" spc="-50" normalizeH="0" baseline="0" dirty="0">
                <a:ln>
                  <a:noFill/>
                </a:ln>
                <a:solidFill>
                  <a:srgbClr val="0A5F9E"/>
                </a:solidFill>
                <a:effectLst/>
                <a:uLnTx/>
                <a:uFillTx/>
                <a:latin typeface="+mn-lt"/>
                <a:cs typeface="Calibri" panose="020F0502020204030204" pitchFamily="34" charset="0"/>
                <a:sym typeface="Arial"/>
              </a:endParaRPr>
            </a:p>
            <a:p>
              <a:endParaRPr lang="de-CH" sz="1000" dirty="0"/>
            </a:p>
          </p:txBody>
        </p:sp>
        <p:sp>
          <p:nvSpPr>
            <p:cNvPr id="83" name="Textfeld 82">
              <a:extLst>
                <a:ext uri="{FF2B5EF4-FFF2-40B4-BE49-F238E27FC236}">
                  <a16:creationId xmlns:a16="http://schemas.microsoft.com/office/drawing/2014/main" id="{95E40E74-F5BC-4907-9283-9D78AACE62C5}"/>
                </a:ext>
              </a:extLst>
            </p:cNvPr>
            <p:cNvSpPr txBox="1"/>
            <p:nvPr/>
          </p:nvSpPr>
          <p:spPr>
            <a:xfrm>
              <a:off x="2888582" y="1678639"/>
              <a:ext cx="143137" cy="400110"/>
            </a:xfrm>
            <a:prstGeom prst="rect">
              <a:avLst/>
            </a:prstGeom>
            <a:noFill/>
          </p:spPr>
          <p:txBody>
            <a:bodyPr wrap="square" rtlCol="0">
              <a:spAutoFit/>
            </a:bodyPr>
            <a:lstStyle/>
            <a:p>
              <a:r>
                <a:rPr lang="en-US" sz="1000" spc="-50" dirty="0">
                  <a:solidFill>
                    <a:srgbClr val="0A5F9E"/>
                  </a:solidFill>
                  <a:latin typeface="+mn-lt"/>
                  <a:cs typeface="Calibri" panose="020F0502020204030204" pitchFamily="34" charset="0"/>
                </a:rPr>
                <a:t>*</a:t>
              </a:r>
              <a:endParaRPr kumimoji="0" lang="en-US" sz="1000" i="0" u="none" strike="noStrike" kern="0" cap="none" spc="-50" normalizeH="0" baseline="0" dirty="0">
                <a:ln>
                  <a:noFill/>
                </a:ln>
                <a:solidFill>
                  <a:srgbClr val="0A5F9E"/>
                </a:solidFill>
                <a:effectLst/>
                <a:uLnTx/>
                <a:uFillTx/>
                <a:latin typeface="+mn-lt"/>
                <a:cs typeface="Calibri" panose="020F0502020204030204" pitchFamily="34" charset="0"/>
                <a:sym typeface="Arial"/>
              </a:endParaRPr>
            </a:p>
            <a:p>
              <a:endParaRPr lang="de-CH" sz="1000" dirty="0"/>
            </a:p>
          </p:txBody>
        </p:sp>
      </p:grpSp>
    </p:spTree>
    <p:extLst>
      <p:ext uri="{BB962C8B-B14F-4D97-AF65-F5344CB8AC3E}">
        <p14:creationId xmlns:p14="http://schemas.microsoft.com/office/powerpoint/2010/main" val="1351220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3" name="Rechteck 42">
            <a:extLst>
              <a:ext uri="{FF2B5EF4-FFF2-40B4-BE49-F238E27FC236}">
                <a16:creationId xmlns:a16="http://schemas.microsoft.com/office/drawing/2014/main" id="{156CC3AB-B185-4AEE-8D70-1935B18013EC}"/>
              </a:ext>
            </a:extLst>
          </p:cNvPr>
          <p:cNvSpPr/>
          <p:nvPr/>
        </p:nvSpPr>
        <p:spPr>
          <a:xfrm>
            <a:off x="6690766" y="2202933"/>
            <a:ext cx="1431917" cy="1129856"/>
          </a:xfrm>
          <a:prstGeom prst="rect">
            <a:avLst/>
          </a:prstGeom>
          <a:solidFill>
            <a:srgbClr val="FFE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7" name="Gruppieren 6">
            <a:extLst>
              <a:ext uri="{FF2B5EF4-FFF2-40B4-BE49-F238E27FC236}">
                <a16:creationId xmlns:a16="http://schemas.microsoft.com/office/drawing/2014/main" id="{314592CA-3B2F-45F2-9E20-447C193E3BA1}"/>
              </a:ext>
            </a:extLst>
          </p:cNvPr>
          <p:cNvGrpSpPr/>
          <p:nvPr/>
        </p:nvGrpSpPr>
        <p:grpSpPr>
          <a:xfrm>
            <a:off x="0" y="486227"/>
            <a:ext cx="1964237" cy="45719"/>
            <a:chOff x="0" y="48648"/>
            <a:chExt cx="3065374" cy="433470"/>
          </a:xfrm>
          <a:solidFill>
            <a:srgbClr val="FFECB2"/>
          </a:solidFill>
        </p:grpSpPr>
        <p:sp>
          <p:nvSpPr>
            <p:cNvPr id="5" name="Flussdiagramm: Verzögerung 4">
              <a:extLst>
                <a:ext uri="{FF2B5EF4-FFF2-40B4-BE49-F238E27FC236}">
                  <a16:creationId xmlns:a16="http://schemas.microsoft.com/office/drawing/2014/main" id="{D7821BEB-BC80-4571-AFAA-E219829A3878}"/>
                </a:ext>
              </a:extLst>
            </p:cNvPr>
            <p:cNvSpPr/>
            <p:nvPr/>
          </p:nvSpPr>
          <p:spPr>
            <a:xfrm>
              <a:off x="2576298" y="49583"/>
              <a:ext cx="489076" cy="432535"/>
            </a:xfrm>
            <a:prstGeom prst="flowChartDelay">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CH"/>
            </a:p>
          </p:txBody>
        </p:sp>
        <p:sp>
          <p:nvSpPr>
            <p:cNvPr id="6" name="Rechteck 5">
              <a:extLst>
                <a:ext uri="{FF2B5EF4-FFF2-40B4-BE49-F238E27FC236}">
                  <a16:creationId xmlns:a16="http://schemas.microsoft.com/office/drawing/2014/main" id="{B259289D-3C90-4E01-98EB-46A76AC0B88A}"/>
                </a:ext>
              </a:extLst>
            </p:cNvPr>
            <p:cNvSpPr/>
            <p:nvPr/>
          </p:nvSpPr>
          <p:spPr>
            <a:xfrm>
              <a:off x="0" y="48648"/>
              <a:ext cx="2576297" cy="4334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52" name="Google Shape;514;p24">
            <a:extLst>
              <a:ext uri="{FF2B5EF4-FFF2-40B4-BE49-F238E27FC236}">
                <a16:creationId xmlns:a16="http://schemas.microsoft.com/office/drawing/2014/main" id="{29979705-C2A8-448A-AA94-FBE88A3992EB}"/>
              </a:ext>
            </a:extLst>
          </p:cNvPr>
          <p:cNvSpPr/>
          <p:nvPr/>
        </p:nvSpPr>
        <p:spPr>
          <a:xfrm flipH="1">
            <a:off x="2650705" y="1463990"/>
            <a:ext cx="578075" cy="2613385"/>
          </a:xfrm>
          <a:custGeom>
            <a:avLst/>
            <a:gdLst/>
            <a:ahLst/>
            <a:cxnLst/>
            <a:rect l="l" t="t" r="r" b="b"/>
            <a:pathLst>
              <a:path w="6177" h="27926" extrusionOk="0">
                <a:moveTo>
                  <a:pt x="139" y="13483"/>
                </a:moveTo>
                <a:lnTo>
                  <a:pt x="139" y="13522"/>
                </a:lnTo>
                <a:lnTo>
                  <a:pt x="119" y="13502"/>
                </a:lnTo>
                <a:lnTo>
                  <a:pt x="139" y="13483"/>
                </a:lnTo>
                <a:close/>
                <a:moveTo>
                  <a:pt x="903" y="1"/>
                </a:moveTo>
                <a:lnTo>
                  <a:pt x="0" y="893"/>
                </a:lnTo>
                <a:lnTo>
                  <a:pt x="903" y="1795"/>
                </a:lnTo>
                <a:lnTo>
                  <a:pt x="962" y="1735"/>
                </a:lnTo>
                <a:lnTo>
                  <a:pt x="139" y="922"/>
                </a:lnTo>
                <a:lnTo>
                  <a:pt x="2419" y="922"/>
                </a:lnTo>
                <a:cubicBezTo>
                  <a:pt x="3747" y="922"/>
                  <a:pt x="4828" y="2003"/>
                  <a:pt x="4828" y="3332"/>
                </a:cubicBezTo>
                <a:lnTo>
                  <a:pt x="4828" y="12342"/>
                </a:lnTo>
                <a:cubicBezTo>
                  <a:pt x="4243" y="12402"/>
                  <a:pt x="3777" y="12877"/>
                  <a:pt x="3738" y="13472"/>
                </a:cubicBezTo>
                <a:lnTo>
                  <a:pt x="149" y="13472"/>
                </a:lnTo>
                <a:lnTo>
                  <a:pt x="962" y="12659"/>
                </a:lnTo>
                <a:lnTo>
                  <a:pt x="903" y="12600"/>
                </a:lnTo>
                <a:lnTo>
                  <a:pt x="0" y="13502"/>
                </a:lnTo>
                <a:lnTo>
                  <a:pt x="903" y="14395"/>
                </a:lnTo>
                <a:lnTo>
                  <a:pt x="962" y="14345"/>
                </a:lnTo>
                <a:lnTo>
                  <a:pt x="169" y="13552"/>
                </a:lnTo>
                <a:lnTo>
                  <a:pt x="3738" y="13552"/>
                </a:lnTo>
                <a:cubicBezTo>
                  <a:pt x="3738" y="14186"/>
                  <a:pt x="4214" y="14712"/>
                  <a:pt x="4828" y="14771"/>
                </a:cubicBezTo>
                <a:lnTo>
                  <a:pt x="4828" y="24615"/>
                </a:lnTo>
                <a:cubicBezTo>
                  <a:pt x="4828" y="25943"/>
                  <a:pt x="3747" y="27024"/>
                  <a:pt x="2419" y="27024"/>
                </a:cubicBezTo>
                <a:lnTo>
                  <a:pt x="119" y="27024"/>
                </a:lnTo>
                <a:lnTo>
                  <a:pt x="962" y="26181"/>
                </a:lnTo>
                <a:lnTo>
                  <a:pt x="903" y="26132"/>
                </a:lnTo>
                <a:lnTo>
                  <a:pt x="0" y="27024"/>
                </a:lnTo>
                <a:lnTo>
                  <a:pt x="903" y="27926"/>
                </a:lnTo>
                <a:lnTo>
                  <a:pt x="962" y="27866"/>
                </a:lnTo>
                <a:lnTo>
                  <a:pt x="189" y="27103"/>
                </a:lnTo>
                <a:lnTo>
                  <a:pt x="2419" y="27103"/>
                </a:lnTo>
                <a:cubicBezTo>
                  <a:pt x="3797" y="27103"/>
                  <a:pt x="4907" y="25983"/>
                  <a:pt x="4907" y="24615"/>
                </a:cubicBezTo>
                <a:lnTo>
                  <a:pt x="4907" y="14781"/>
                </a:lnTo>
                <a:lnTo>
                  <a:pt x="4957" y="14781"/>
                </a:lnTo>
                <a:cubicBezTo>
                  <a:pt x="5631" y="14781"/>
                  <a:pt x="6176" y="14226"/>
                  <a:pt x="6176" y="13552"/>
                </a:cubicBezTo>
                <a:cubicBezTo>
                  <a:pt x="6176" y="12877"/>
                  <a:pt x="5631" y="12333"/>
                  <a:pt x="4957" y="12333"/>
                </a:cubicBezTo>
                <a:lnTo>
                  <a:pt x="4907" y="12333"/>
                </a:lnTo>
                <a:lnTo>
                  <a:pt x="4907" y="3332"/>
                </a:lnTo>
                <a:cubicBezTo>
                  <a:pt x="4907" y="1953"/>
                  <a:pt x="3797" y="833"/>
                  <a:pt x="2419" y="833"/>
                </a:cubicBezTo>
                <a:lnTo>
                  <a:pt x="169" y="833"/>
                </a:lnTo>
                <a:lnTo>
                  <a:pt x="962" y="50"/>
                </a:lnTo>
                <a:lnTo>
                  <a:pt x="90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15;p24">
            <a:extLst>
              <a:ext uri="{FF2B5EF4-FFF2-40B4-BE49-F238E27FC236}">
                <a16:creationId xmlns:a16="http://schemas.microsoft.com/office/drawing/2014/main" id="{FE6FECD1-ECE7-4BF2-9B82-6260181C493C}"/>
              </a:ext>
            </a:extLst>
          </p:cNvPr>
          <p:cNvSpPr/>
          <p:nvPr/>
        </p:nvSpPr>
        <p:spPr>
          <a:xfrm flipH="1">
            <a:off x="871431" y="1932738"/>
            <a:ext cx="1588325" cy="1587440"/>
          </a:xfrm>
          <a:custGeom>
            <a:avLst/>
            <a:gdLst/>
            <a:ahLst/>
            <a:cxnLst/>
            <a:rect l="l" t="t" r="r" b="b"/>
            <a:pathLst>
              <a:path w="16972" h="16963" extrusionOk="0">
                <a:moveTo>
                  <a:pt x="8486" y="1"/>
                </a:moveTo>
                <a:cubicBezTo>
                  <a:pt x="3807" y="1"/>
                  <a:pt x="1" y="3798"/>
                  <a:pt x="1" y="8477"/>
                </a:cubicBezTo>
                <a:cubicBezTo>
                  <a:pt x="1" y="13166"/>
                  <a:pt x="3807" y="16963"/>
                  <a:pt x="8486" y="16963"/>
                </a:cubicBezTo>
                <a:cubicBezTo>
                  <a:pt x="13175" y="16963"/>
                  <a:pt x="16972" y="13166"/>
                  <a:pt x="16972" y="8477"/>
                </a:cubicBezTo>
                <a:cubicBezTo>
                  <a:pt x="16972" y="3798"/>
                  <a:pt x="13175" y="1"/>
                  <a:pt x="8486" y="1"/>
                </a:cubicBezTo>
                <a:close/>
              </a:path>
            </a:pathLst>
          </a:custGeom>
          <a:solidFill>
            <a:srgbClr val="FFF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54" name="Google Shape;517;p24">
            <a:extLst>
              <a:ext uri="{FF2B5EF4-FFF2-40B4-BE49-F238E27FC236}">
                <a16:creationId xmlns:a16="http://schemas.microsoft.com/office/drawing/2014/main" id="{F71CA62C-1044-4906-B9FF-E85A9C05DEC7}"/>
              </a:ext>
            </a:extLst>
          </p:cNvPr>
          <p:cNvGrpSpPr/>
          <p:nvPr/>
        </p:nvGrpSpPr>
        <p:grpSpPr>
          <a:xfrm flipH="1">
            <a:off x="3467691" y="1118187"/>
            <a:ext cx="2600533" cy="922162"/>
            <a:chOff x="3260423" y="1143565"/>
            <a:chExt cx="2600533" cy="922162"/>
          </a:xfrm>
        </p:grpSpPr>
        <p:sp>
          <p:nvSpPr>
            <p:cNvPr id="55" name="Google Shape;518;p24">
              <a:extLst>
                <a:ext uri="{FF2B5EF4-FFF2-40B4-BE49-F238E27FC236}">
                  <a16:creationId xmlns:a16="http://schemas.microsoft.com/office/drawing/2014/main" id="{DC618079-4425-4C87-A161-6C4EACD3BB98}"/>
                </a:ext>
              </a:extLst>
            </p:cNvPr>
            <p:cNvSpPr/>
            <p:nvPr/>
          </p:nvSpPr>
          <p:spPr>
            <a:xfrm>
              <a:off x="3594421" y="1143565"/>
              <a:ext cx="2266535" cy="922162"/>
            </a:xfrm>
            <a:custGeom>
              <a:avLst/>
              <a:gdLst/>
              <a:ahLst/>
              <a:cxnLst/>
              <a:rect l="l" t="t" r="r" b="b"/>
              <a:pathLst>
                <a:path w="24219" h="9854" extrusionOk="0">
                  <a:moveTo>
                    <a:pt x="0" y="0"/>
                  </a:moveTo>
                  <a:lnTo>
                    <a:pt x="0" y="1477"/>
                  </a:lnTo>
                  <a:lnTo>
                    <a:pt x="14623" y="1477"/>
                  </a:lnTo>
                  <a:cubicBezTo>
                    <a:pt x="15376" y="1477"/>
                    <a:pt x="15991" y="2092"/>
                    <a:pt x="15991" y="2845"/>
                  </a:cubicBezTo>
                  <a:cubicBezTo>
                    <a:pt x="15991" y="3599"/>
                    <a:pt x="15376" y="4213"/>
                    <a:pt x="14623" y="4213"/>
                  </a:cubicBezTo>
                  <a:lnTo>
                    <a:pt x="0" y="4213"/>
                  </a:lnTo>
                  <a:lnTo>
                    <a:pt x="0" y="9854"/>
                  </a:lnTo>
                  <a:lnTo>
                    <a:pt x="19291" y="9854"/>
                  </a:lnTo>
                  <a:cubicBezTo>
                    <a:pt x="22007" y="9854"/>
                    <a:pt x="24218" y="7643"/>
                    <a:pt x="24218" y="4927"/>
                  </a:cubicBezTo>
                  <a:cubicBezTo>
                    <a:pt x="24218" y="2201"/>
                    <a:pt x="22007" y="0"/>
                    <a:pt x="19291" y="0"/>
                  </a:cubicBezTo>
                  <a:close/>
                </a:path>
              </a:pathLst>
            </a:custGeom>
            <a:solidFill>
              <a:srgbClr val="FFE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519;p24">
              <a:extLst>
                <a:ext uri="{FF2B5EF4-FFF2-40B4-BE49-F238E27FC236}">
                  <a16:creationId xmlns:a16="http://schemas.microsoft.com/office/drawing/2014/main" id="{DA44B6CB-353C-4074-90DC-FB927655BE07}"/>
                </a:ext>
              </a:extLst>
            </p:cNvPr>
            <p:cNvSpPr/>
            <p:nvPr/>
          </p:nvSpPr>
          <p:spPr>
            <a:xfrm>
              <a:off x="3342021" y="1316040"/>
              <a:ext cx="179215" cy="179210"/>
            </a:xfrm>
            <a:custGeom>
              <a:avLst/>
              <a:gdLst/>
              <a:ahLst/>
              <a:cxnLst/>
              <a:rect l="l" t="t" r="r" b="b"/>
              <a:pathLst>
                <a:path w="1915" h="1915" extrusionOk="0">
                  <a:moveTo>
                    <a:pt x="953" y="546"/>
                  </a:moveTo>
                  <a:cubicBezTo>
                    <a:pt x="1191" y="546"/>
                    <a:pt x="1369" y="725"/>
                    <a:pt x="1369" y="963"/>
                  </a:cubicBezTo>
                  <a:cubicBezTo>
                    <a:pt x="1369" y="1190"/>
                    <a:pt x="1191" y="1379"/>
                    <a:pt x="953" y="1379"/>
                  </a:cubicBezTo>
                  <a:cubicBezTo>
                    <a:pt x="725" y="1379"/>
                    <a:pt x="536" y="1190"/>
                    <a:pt x="536" y="963"/>
                  </a:cubicBezTo>
                  <a:cubicBezTo>
                    <a:pt x="536" y="725"/>
                    <a:pt x="725" y="546"/>
                    <a:pt x="953" y="546"/>
                  </a:cubicBezTo>
                  <a:close/>
                  <a:moveTo>
                    <a:pt x="953" y="1"/>
                  </a:moveTo>
                  <a:cubicBezTo>
                    <a:pt x="428" y="1"/>
                    <a:pt x="1" y="428"/>
                    <a:pt x="1" y="963"/>
                  </a:cubicBezTo>
                  <a:cubicBezTo>
                    <a:pt x="1" y="1488"/>
                    <a:pt x="428" y="1914"/>
                    <a:pt x="953" y="1914"/>
                  </a:cubicBezTo>
                  <a:cubicBezTo>
                    <a:pt x="1488" y="1914"/>
                    <a:pt x="1915" y="1488"/>
                    <a:pt x="1915" y="963"/>
                  </a:cubicBezTo>
                  <a:cubicBezTo>
                    <a:pt x="1915" y="428"/>
                    <a:pt x="1488" y="1"/>
                    <a:pt x="9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20;p24">
              <a:extLst>
                <a:ext uri="{FF2B5EF4-FFF2-40B4-BE49-F238E27FC236}">
                  <a16:creationId xmlns:a16="http://schemas.microsoft.com/office/drawing/2014/main" id="{9A600649-EE27-486C-9E75-9F2055FF0B9B}"/>
                </a:ext>
              </a:extLst>
            </p:cNvPr>
            <p:cNvSpPr txBox="1"/>
            <p:nvPr/>
          </p:nvSpPr>
          <p:spPr>
            <a:xfrm>
              <a:off x="3260423" y="1232590"/>
              <a:ext cx="1833917" cy="29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solidFill>
                    <a:srgbClr val="0A5F9E"/>
                  </a:solidFill>
                  <a:latin typeface="+mj-lt"/>
                  <a:ea typeface="Fira Sans Extra Condensed"/>
                  <a:cs typeface="Fira Sans Extra Condensed"/>
                  <a:sym typeface="Fira Sans Extra Condensed"/>
                </a:rPr>
                <a:t>CAPSULES</a:t>
              </a:r>
              <a:endParaRPr b="1" dirty="0">
                <a:solidFill>
                  <a:srgbClr val="0A5F9E"/>
                </a:solidFill>
                <a:latin typeface="+mj-lt"/>
                <a:ea typeface="Fira Sans Extra Condensed"/>
                <a:cs typeface="Fira Sans Extra Condensed"/>
                <a:sym typeface="Fira Sans Extra Condensed"/>
              </a:endParaRPr>
            </a:p>
          </p:txBody>
        </p:sp>
      </p:grpSp>
      <p:grpSp>
        <p:nvGrpSpPr>
          <p:cNvPr id="66" name="Google Shape;522;p24">
            <a:extLst>
              <a:ext uri="{FF2B5EF4-FFF2-40B4-BE49-F238E27FC236}">
                <a16:creationId xmlns:a16="http://schemas.microsoft.com/office/drawing/2014/main" id="{AF2F0753-3DB8-4169-B5DF-34A213CFD009}"/>
              </a:ext>
            </a:extLst>
          </p:cNvPr>
          <p:cNvGrpSpPr/>
          <p:nvPr/>
        </p:nvGrpSpPr>
        <p:grpSpPr>
          <a:xfrm flipH="1">
            <a:off x="3465283" y="3501194"/>
            <a:ext cx="2796724" cy="922162"/>
            <a:chOff x="3064232" y="3677167"/>
            <a:chExt cx="2796724" cy="922162"/>
          </a:xfrm>
        </p:grpSpPr>
        <p:sp>
          <p:nvSpPr>
            <p:cNvPr id="67" name="Google Shape;523;p24">
              <a:extLst>
                <a:ext uri="{FF2B5EF4-FFF2-40B4-BE49-F238E27FC236}">
                  <a16:creationId xmlns:a16="http://schemas.microsoft.com/office/drawing/2014/main" id="{260291C5-6334-40BE-9BF5-E606E3859A2C}"/>
                </a:ext>
              </a:extLst>
            </p:cNvPr>
            <p:cNvSpPr/>
            <p:nvPr/>
          </p:nvSpPr>
          <p:spPr>
            <a:xfrm>
              <a:off x="3594421" y="3677167"/>
              <a:ext cx="2266535" cy="922162"/>
            </a:xfrm>
            <a:custGeom>
              <a:avLst/>
              <a:gdLst/>
              <a:ahLst/>
              <a:cxnLst/>
              <a:rect l="l" t="t" r="r" b="b"/>
              <a:pathLst>
                <a:path w="24219" h="9854" extrusionOk="0">
                  <a:moveTo>
                    <a:pt x="0" y="0"/>
                  </a:moveTo>
                  <a:lnTo>
                    <a:pt x="0" y="1477"/>
                  </a:lnTo>
                  <a:lnTo>
                    <a:pt x="14623" y="1477"/>
                  </a:lnTo>
                  <a:cubicBezTo>
                    <a:pt x="15376" y="1477"/>
                    <a:pt x="15991" y="2091"/>
                    <a:pt x="15991" y="2845"/>
                  </a:cubicBezTo>
                  <a:cubicBezTo>
                    <a:pt x="15991" y="3609"/>
                    <a:pt x="15376" y="4223"/>
                    <a:pt x="14623" y="4223"/>
                  </a:cubicBezTo>
                  <a:lnTo>
                    <a:pt x="0" y="4223"/>
                  </a:lnTo>
                  <a:lnTo>
                    <a:pt x="0" y="9854"/>
                  </a:lnTo>
                  <a:lnTo>
                    <a:pt x="19291" y="9854"/>
                  </a:lnTo>
                  <a:cubicBezTo>
                    <a:pt x="22007" y="9854"/>
                    <a:pt x="24218" y="7643"/>
                    <a:pt x="24218" y="4927"/>
                  </a:cubicBezTo>
                  <a:cubicBezTo>
                    <a:pt x="24218" y="2210"/>
                    <a:pt x="22007" y="0"/>
                    <a:pt x="19291" y="0"/>
                  </a:cubicBezTo>
                  <a:close/>
                </a:path>
              </a:pathLst>
            </a:custGeom>
            <a:solidFill>
              <a:srgbClr val="BEE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524;p24">
              <a:extLst>
                <a:ext uri="{FF2B5EF4-FFF2-40B4-BE49-F238E27FC236}">
                  <a16:creationId xmlns:a16="http://schemas.microsoft.com/office/drawing/2014/main" id="{6C4B1D91-513B-42A8-BFCD-0AB83BED7018}"/>
                </a:ext>
              </a:extLst>
            </p:cNvPr>
            <p:cNvSpPr/>
            <p:nvPr/>
          </p:nvSpPr>
          <p:spPr>
            <a:xfrm>
              <a:off x="3342021" y="3857972"/>
              <a:ext cx="179215" cy="178275"/>
            </a:xfrm>
            <a:custGeom>
              <a:avLst/>
              <a:gdLst/>
              <a:ahLst/>
              <a:cxnLst/>
              <a:rect l="l" t="t" r="r" b="b"/>
              <a:pathLst>
                <a:path w="1915" h="1905" extrusionOk="0">
                  <a:moveTo>
                    <a:pt x="953" y="536"/>
                  </a:moveTo>
                  <a:cubicBezTo>
                    <a:pt x="1191" y="536"/>
                    <a:pt x="1369" y="725"/>
                    <a:pt x="1369" y="952"/>
                  </a:cubicBezTo>
                  <a:cubicBezTo>
                    <a:pt x="1369" y="1181"/>
                    <a:pt x="1191" y="1369"/>
                    <a:pt x="953" y="1369"/>
                  </a:cubicBezTo>
                  <a:cubicBezTo>
                    <a:pt x="725" y="1369"/>
                    <a:pt x="536" y="1181"/>
                    <a:pt x="536" y="952"/>
                  </a:cubicBezTo>
                  <a:cubicBezTo>
                    <a:pt x="536" y="725"/>
                    <a:pt x="725" y="536"/>
                    <a:pt x="953" y="536"/>
                  </a:cubicBezTo>
                  <a:close/>
                  <a:moveTo>
                    <a:pt x="953" y="1"/>
                  </a:moveTo>
                  <a:cubicBezTo>
                    <a:pt x="428" y="1"/>
                    <a:pt x="1" y="427"/>
                    <a:pt x="1" y="952"/>
                  </a:cubicBezTo>
                  <a:cubicBezTo>
                    <a:pt x="1" y="1478"/>
                    <a:pt x="428" y="1904"/>
                    <a:pt x="953" y="1904"/>
                  </a:cubicBezTo>
                  <a:cubicBezTo>
                    <a:pt x="1488" y="1904"/>
                    <a:pt x="1915" y="1478"/>
                    <a:pt x="1915" y="952"/>
                  </a:cubicBezTo>
                  <a:cubicBezTo>
                    <a:pt x="1915" y="427"/>
                    <a:pt x="1488" y="1"/>
                    <a:pt x="9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25;p24">
              <a:extLst>
                <a:ext uri="{FF2B5EF4-FFF2-40B4-BE49-F238E27FC236}">
                  <a16:creationId xmlns:a16="http://schemas.microsoft.com/office/drawing/2014/main" id="{B5904ECF-71D1-4239-AF4F-30A35E792D3A}"/>
                </a:ext>
              </a:extLst>
            </p:cNvPr>
            <p:cNvSpPr txBox="1"/>
            <p:nvPr/>
          </p:nvSpPr>
          <p:spPr>
            <a:xfrm>
              <a:off x="3064232" y="3753116"/>
              <a:ext cx="2027700" cy="293100"/>
            </a:xfrm>
            <a:prstGeom prst="rect">
              <a:avLst/>
            </a:prstGeom>
            <a:noFill/>
            <a:ln>
              <a:noFill/>
            </a:ln>
          </p:spPr>
          <p:txBody>
            <a:bodyPr spcFirstLastPara="1" wrap="square" lIns="91425" tIns="91425" rIns="91425" bIns="91425" anchor="t" anchorCtr="0">
              <a:noAutofit/>
            </a:bodyPr>
            <a:lstStyle/>
            <a:p>
              <a:pPr marL="0" lvl="0" indent="0">
                <a:buFont typeface="Arial"/>
                <a:buNone/>
              </a:pPr>
              <a:r>
                <a:rPr lang="en" sz="1200" b="1" dirty="0">
                  <a:solidFill>
                    <a:srgbClr val="0A5F9E"/>
                  </a:solidFill>
                  <a:latin typeface="+mj-lt"/>
                  <a:sym typeface="Fira Sans Extra Condensed"/>
                </a:rPr>
                <a:t>COLLABORATION</a:t>
              </a:r>
              <a:endParaRPr b="1" dirty="0">
                <a:solidFill>
                  <a:srgbClr val="0A5F9E"/>
                </a:solidFill>
                <a:latin typeface="+mj-lt"/>
                <a:sym typeface="Fira Sans Extra Condensed"/>
              </a:endParaRPr>
            </a:p>
          </p:txBody>
        </p:sp>
      </p:grpSp>
      <p:grpSp>
        <p:nvGrpSpPr>
          <p:cNvPr id="72" name="Google Shape;527;p24">
            <a:extLst>
              <a:ext uri="{FF2B5EF4-FFF2-40B4-BE49-F238E27FC236}">
                <a16:creationId xmlns:a16="http://schemas.microsoft.com/office/drawing/2014/main" id="{7727CB4E-F161-470A-8B29-BB4BA4DEF8C5}"/>
              </a:ext>
            </a:extLst>
          </p:cNvPr>
          <p:cNvGrpSpPr/>
          <p:nvPr/>
        </p:nvGrpSpPr>
        <p:grpSpPr>
          <a:xfrm flipH="1">
            <a:off x="3465287" y="2312196"/>
            <a:ext cx="2791741" cy="922162"/>
            <a:chOff x="3074012" y="2426603"/>
            <a:chExt cx="2786944" cy="922162"/>
          </a:xfrm>
        </p:grpSpPr>
        <p:sp>
          <p:nvSpPr>
            <p:cNvPr id="98" name="Google Shape;528;p24">
              <a:extLst>
                <a:ext uri="{FF2B5EF4-FFF2-40B4-BE49-F238E27FC236}">
                  <a16:creationId xmlns:a16="http://schemas.microsoft.com/office/drawing/2014/main" id="{C2DB9B96-2CDF-48E3-8B05-9C67F0A84B73}"/>
                </a:ext>
              </a:extLst>
            </p:cNvPr>
            <p:cNvSpPr/>
            <p:nvPr/>
          </p:nvSpPr>
          <p:spPr>
            <a:xfrm>
              <a:off x="3594421" y="2426603"/>
              <a:ext cx="2266535" cy="922162"/>
            </a:xfrm>
            <a:custGeom>
              <a:avLst/>
              <a:gdLst/>
              <a:ahLst/>
              <a:cxnLst/>
              <a:rect l="l" t="t" r="r" b="b"/>
              <a:pathLst>
                <a:path w="24219" h="9854" extrusionOk="0">
                  <a:moveTo>
                    <a:pt x="0" y="0"/>
                  </a:moveTo>
                  <a:lnTo>
                    <a:pt x="0" y="1487"/>
                  </a:lnTo>
                  <a:lnTo>
                    <a:pt x="14623" y="1487"/>
                  </a:lnTo>
                  <a:cubicBezTo>
                    <a:pt x="15376" y="1487"/>
                    <a:pt x="15991" y="2092"/>
                    <a:pt x="15991" y="2855"/>
                  </a:cubicBezTo>
                  <a:cubicBezTo>
                    <a:pt x="15991" y="3609"/>
                    <a:pt x="15376" y="4223"/>
                    <a:pt x="14623" y="4223"/>
                  </a:cubicBezTo>
                  <a:lnTo>
                    <a:pt x="0" y="4223"/>
                  </a:lnTo>
                  <a:lnTo>
                    <a:pt x="0" y="9854"/>
                  </a:lnTo>
                  <a:lnTo>
                    <a:pt x="19291" y="9854"/>
                  </a:lnTo>
                  <a:cubicBezTo>
                    <a:pt x="22007" y="9854"/>
                    <a:pt x="24218" y="7653"/>
                    <a:pt x="24218" y="4927"/>
                  </a:cubicBezTo>
                  <a:cubicBezTo>
                    <a:pt x="24218" y="2210"/>
                    <a:pt x="22007" y="0"/>
                    <a:pt x="19291" y="0"/>
                  </a:cubicBezTo>
                  <a:close/>
                </a:path>
              </a:pathLst>
            </a:custGeom>
            <a:solidFill>
              <a:srgbClr val="FFF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29;p24">
              <a:extLst>
                <a:ext uri="{FF2B5EF4-FFF2-40B4-BE49-F238E27FC236}">
                  <a16:creationId xmlns:a16="http://schemas.microsoft.com/office/drawing/2014/main" id="{84E0989D-6FBC-47E2-A774-9E7F698F3F5D}"/>
                </a:ext>
              </a:extLst>
            </p:cNvPr>
            <p:cNvSpPr/>
            <p:nvPr/>
          </p:nvSpPr>
          <p:spPr>
            <a:xfrm>
              <a:off x="3342021" y="2606565"/>
              <a:ext cx="179215" cy="178181"/>
            </a:xfrm>
            <a:custGeom>
              <a:avLst/>
              <a:gdLst/>
              <a:ahLst/>
              <a:cxnLst/>
              <a:rect l="l" t="t" r="r" b="b"/>
              <a:pathLst>
                <a:path w="1915" h="1904" extrusionOk="0">
                  <a:moveTo>
                    <a:pt x="953" y="536"/>
                  </a:moveTo>
                  <a:cubicBezTo>
                    <a:pt x="1191" y="536"/>
                    <a:pt x="1369" y="724"/>
                    <a:pt x="1369" y="952"/>
                  </a:cubicBezTo>
                  <a:cubicBezTo>
                    <a:pt x="1369" y="1180"/>
                    <a:pt x="1191" y="1368"/>
                    <a:pt x="953" y="1368"/>
                  </a:cubicBezTo>
                  <a:cubicBezTo>
                    <a:pt x="725" y="1368"/>
                    <a:pt x="536" y="1180"/>
                    <a:pt x="536" y="952"/>
                  </a:cubicBezTo>
                  <a:cubicBezTo>
                    <a:pt x="536" y="724"/>
                    <a:pt x="725" y="536"/>
                    <a:pt x="953" y="536"/>
                  </a:cubicBezTo>
                  <a:close/>
                  <a:moveTo>
                    <a:pt x="953" y="0"/>
                  </a:moveTo>
                  <a:cubicBezTo>
                    <a:pt x="428" y="0"/>
                    <a:pt x="1" y="426"/>
                    <a:pt x="1" y="952"/>
                  </a:cubicBezTo>
                  <a:cubicBezTo>
                    <a:pt x="1" y="1477"/>
                    <a:pt x="428" y="1904"/>
                    <a:pt x="953" y="1904"/>
                  </a:cubicBezTo>
                  <a:cubicBezTo>
                    <a:pt x="1488" y="1904"/>
                    <a:pt x="1915" y="1477"/>
                    <a:pt x="1915" y="952"/>
                  </a:cubicBezTo>
                  <a:cubicBezTo>
                    <a:pt x="1915" y="426"/>
                    <a:pt x="1488"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30;p24">
              <a:extLst>
                <a:ext uri="{FF2B5EF4-FFF2-40B4-BE49-F238E27FC236}">
                  <a16:creationId xmlns:a16="http://schemas.microsoft.com/office/drawing/2014/main" id="{48DF3209-4685-4FA8-9F68-6A2AB728D513}"/>
                </a:ext>
              </a:extLst>
            </p:cNvPr>
            <p:cNvSpPr txBox="1"/>
            <p:nvPr/>
          </p:nvSpPr>
          <p:spPr>
            <a:xfrm>
              <a:off x="3074012" y="2514863"/>
              <a:ext cx="2027700" cy="293100"/>
            </a:xfrm>
            <a:prstGeom prst="rect">
              <a:avLst/>
            </a:prstGeom>
            <a:noFill/>
            <a:ln>
              <a:noFill/>
            </a:ln>
          </p:spPr>
          <p:txBody>
            <a:bodyPr spcFirstLastPara="1" wrap="square" lIns="91425" tIns="91425" rIns="91425" bIns="91425" anchor="t" anchorCtr="0">
              <a:noAutofit/>
            </a:bodyPr>
            <a:lstStyle/>
            <a:p>
              <a:r>
                <a:rPr lang="en" sz="1200" b="1" dirty="0">
                  <a:solidFill>
                    <a:srgbClr val="0A5F9E"/>
                  </a:solidFill>
                  <a:latin typeface="+mj-lt"/>
                  <a:sym typeface="Fira Sans Extra Condensed"/>
                </a:rPr>
                <a:t>BOTTLES</a:t>
              </a:r>
              <a:endParaRPr sz="1200" b="1" dirty="0">
                <a:solidFill>
                  <a:srgbClr val="0A5F9E"/>
                </a:solidFill>
                <a:latin typeface="+mj-lt"/>
                <a:sym typeface="Fira Sans Extra Condensed"/>
              </a:endParaRPr>
            </a:p>
          </p:txBody>
        </p:sp>
      </p:grpSp>
      <p:pic>
        <p:nvPicPr>
          <p:cNvPr id="11" name="Grafik 10" descr="Sparschwein">
            <a:extLst>
              <a:ext uri="{FF2B5EF4-FFF2-40B4-BE49-F238E27FC236}">
                <a16:creationId xmlns:a16="http://schemas.microsoft.com/office/drawing/2014/main" id="{82000E6A-DBE7-4576-8896-268382AF0F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903" y="0"/>
            <a:ext cx="449012" cy="449012"/>
          </a:xfrm>
          <a:prstGeom prst="rect">
            <a:avLst/>
          </a:prstGeom>
        </p:spPr>
      </p:pic>
      <p:sp>
        <p:nvSpPr>
          <p:cNvPr id="115" name="Google Shape;323;p10">
            <a:extLst>
              <a:ext uri="{FF2B5EF4-FFF2-40B4-BE49-F238E27FC236}">
                <a16:creationId xmlns:a16="http://schemas.microsoft.com/office/drawing/2014/main" id="{C9C01DEF-F18C-4C1B-8ABA-18334B15482C}"/>
              </a:ext>
            </a:extLst>
          </p:cNvPr>
          <p:cNvSpPr txBox="1"/>
          <p:nvPr/>
        </p:nvSpPr>
        <p:spPr>
          <a:xfrm flipH="1">
            <a:off x="3223281" y="4017235"/>
            <a:ext cx="2750538" cy="276959"/>
          </a:xfrm>
          <a:prstGeom prst="rect">
            <a:avLst/>
          </a:prstGeom>
          <a:noFill/>
          <a:ln>
            <a:noFill/>
          </a:ln>
        </p:spPr>
        <p:txBody>
          <a:bodyPr spcFirstLastPara="1" wrap="square" lIns="91425" tIns="45700" rIns="91425" bIns="45700" anchor="t" anchorCtr="0">
            <a:spAutoFit/>
          </a:bodyPr>
          <a:lstStyle/>
          <a:p>
            <a:pPr marL="457200" marR="0" lvl="1" rtl="0">
              <a:lnSpc>
                <a:spcPct val="100000"/>
              </a:lnSpc>
              <a:spcBef>
                <a:spcPts val="0"/>
              </a:spcBef>
              <a:spcAft>
                <a:spcPts val="0"/>
              </a:spcAft>
              <a:buClr>
                <a:srgbClr val="006E9B"/>
              </a:buClr>
              <a:buSzPts val="1800"/>
            </a:pPr>
            <a:r>
              <a:rPr lang="en-US" sz="1200" b="1" i="0" u="none" strike="noStrike" cap="none" spc="-50" dirty="0">
                <a:solidFill>
                  <a:srgbClr val="0A5F9E"/>
                </a:solidFill>
                <a:latin typeface="Red Hat Display" panose="020B0604020202020204" charset="0"/>
                <a:ea typeface="Calibri"/>
                <a:cs typeface="Calibri"/>
                <a:sym typeface="Calibri"/>
              </a:rPr>
              <a:t>Quickly access new markets</a:t>
            </a:r>
          </a:p>
        </p:txBody>
      </p:sp>
      <p:grpSp>
        <p:nvGrpSpPr>
          <p:cNvPr id="3" name="Gruppieren 2">
            <a:extLst>
              <a:ext uri="{FF2B5EF4-FFF2-40B4-BE49-F238E27FC236}">
                <a16:creationId xmlns:a16="http://schemas.microsoft.com/office/drawing/2014/main" id="{FFAF5E93-AB21-41EC-81C1-7A738A4C5E15}"/>
              </a:ext>
            </a:extLst>
          </p:cNvPr>
          <p:cNvGrpSpPr/>
          <p:nvPr/>
        </p:nvGrpSpPr>
        <p:grpSpPr>
          <a:xfrm>
            <a:off x="-52385" y="1244907"/>
            <a:ext cx="3061282" cy="2914287"/>
            <a:chOff x="5016016" y="1379363"/>
            <a:chExt cx="3061282" cy="2914287"/>
          </a:xfrm>
        </p:grpSpPr>
        <p:pic>
          <p:nvPicPr>
            <p:cNvPr id="102" name="Grafik 101">
              <a:extLst>
                <a:ext uri="{FF2B5EF4-FFF2-40B4-BE49-F238E27FC236}">
                  <a16:creationId xmlns:a16="http://schemas.microsoft.com/office/drawing/2014/main" id="{AA087FF5-8EE8-4EAD-983B-8FDABF5E69AC}"/>
                </a:ext>
              </a:extLst>
            </p:cNvPr>
            <p:cNvPicPr>
              <a:picLocks noChangeAspect="1"/>
            </p:cNvPicPr>
            <p:nvPr/>
          </p:nvPicPr>
          <p:blipFill>
            <a:blip r:embed="rId5"/>
            <a:stretch>
              <a:fillRect/>
            </a:stretch>
          </p:blipFill>
          <p:spPr>
            <a:xfrm flipH="1">
              <a:off x="6480911" y="2299207"/>
              <a:ext cx="495307" cy="1135107"/>
            </a:xfrm>
            <a:prstGeom prst="rect">
              <a:avLst/>
            </a:prstGeom>
            <a:ln>
              <a:noFill/>
            </a:ln>
          </p:spPr>
        </p:pic>
        <p:sp>
          <p:nvSpPr>
            <p:cNvPr id="110" name="Bogen 109">
              <a:extLst>
                <a:ext uri="{FF2B5EF4-FFF2-40B4-BE49-F238E27FC236}">
                  <a16:creationId xmlns:a16="http://schemas.microsoft.com/office/drawing/2014/main" id="{87821250-A776-468D-9A8A-EAC8B996129D}"/>
                </a:ext>
              </a:extLst>
            </p:cNvPr>
            <p:cNvSpPr/>
            <p:nvPr/>
          </p:nvSpPr>
          <p:spPr>
            <a:xfrm flipH="1">
              <a:off x="5893331" y="1931814"/>
              <a:ext cx="1670466" cy="1481546"/>
            </a:xfrm>
            <a:prstGeom prst="arc">
              <a:avLst>
                <a:gd name="adj1" fmla="val 12130608"/>
                <a:gd name="adj2" fmla="val 20638386"/>
              </a:avLst>
            </a:prstGeom>
            <a:ln w="31750">
              <a:solidFill>
                <a:srgbClr val="6DBADF"/>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sp>
          <p:nvSpPr>
            <p:cNvPr id="111" name="Bogen 110">
              <a:extLst>
                <a:ext uri="{FF2B5EF4-FFF2-40B4-BE49-F238E27FC236}">
                  <a16:creationId xmlns:a16="http://schemas.microsoft.com/office/drawing/2014/main" id="{C0E957E4-F98C-4CCD-B63F-E1AD5A4925FD}"/>
                </a:ext>
              </a:extLst>
            </p:cNvPr>
            <p:cNvSpPr/>
            <p:nvPr/>
          </p:nvSpPr>
          <p:spPr>
            <a:xfrm rot="10800000" flipH="1">
              <a:off x="5893331" y="2253765"/>
              <a:ext cx="1670466" cy="1481546"/>
            </a:xfrm>
            <a:prstGeom prst="arc">
              <a:avLst>
                <a:gd name="adj1" fmla="val 12130608"/>
                <a:gd name="adj2" fmla="val 20638386"/>
              </a:avLst>
            </a:prstGeom>
            <a:ln w="31750">
              <a:solidFill>
                <a:srgbClr val="6DBADF"/>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a:p>
          </p:txBody>
        </p:sp>
        <p:sp>
          <p:nvSpPr>
            <p:cNvPr id="112" name="Google Shape;323;p10">
              <a:extLst>
                <a:ext uri="{FF2B5EF4-FFF2-40B4-BE49-F238E27FC236}">
                  <a16:creationId xmlns:a16="http://schemas.microsoft.com/office/drawing/2014/main" id="{B92D7A9D-2322-4DB3-AA99-20D9CB3DB2D5}"/>
                </a:ext>
              </a:extLst>
            </p:cNvPr>
            <p:cNvSpPr txBox="1"/>
            <p:nvPr/>
          </p:nvSpPr>
          <p:spPr>
            <a:xfrm flipH="1">
              <a:off x="5016016" y="1379363"/>
              <a:ext cx="3061282" cy="400069"/>
            </a:xfrm>
            <a:prstGeom prst="rect">
              <a:avLst/>
            </a:prstGeom>
            <a:noFill/>
            <a:ln>
              <a:noFill/>
            </a:ln>
          </p:spPr>
          <p:txBody>
            <a:bodyPr spcFirstLastPara="1" wrap="square" lIns="91425" tIns="45700" rIns="91425" bIns="45700" anchor="t" anchorCtr="0">
              <a:spAutoFit/>
            </a:bodyPr>
            <a:lstStyle/>
            <a:p>
              <a:pPr marL="457200" marR="0" lvl="1" algn="ctr" rtl="0">
                <a:lnSpc>
                  <a:spcPct val="100000"/>
                </a:lnSpc>
                <a:spcBef>
                  <a:spcPts val="0"/>
                </a:spcBef>
                <a:spcAft>
                  <a:spcPts val="0"/>
                </a:spcAft>
                <a:buClr>
                  <a:srgbClr val="006E9B"/>
                </a:buClr>
                <a:buSzPts val="1800"/>
              </a:pPr>
              <a:r>
                <a:rPr lang="en-US" sz="2000" b="1" i="0" u="none" strike="noStrike" cap="none" spc="-50" dirty="0">
                  <a:solidFill>
                    <a:srgbClr val="0A5F9E"/>
                  </a:solidFill>
                  <a:latin typeface="Red Hat Display" panose="020B0604020202020204" charset="0"/>
                  <a:ea typeface="Calibri"/>
                  <a:cs typeface="Calibri"/>
                  <a:sym typeface="Calibri"/>
                </a:rPr>
                <a:t>Soft drink innovation</a:t>
              </a:r>
            </a:p>
          </p:txBody>
        </p:sp>
        <p:sp>
          <p:nvSpPr>
            <p:cNvPr id="116" name="Google Shape;323;p10">
              <a:extLst>
                <a:ext uri="{FF2B5EF4-FFF2-40B4-BE49-F238E27FC236}">
                  <a16:creationId xmlns:a16="http://schemas.microsoft.com/office/drawing/2014/main" id="{8E0CA86A-DEDE-4461-9D5C-62E0B51A9DDC}"/>
                </a:ext>
              </a:extLst>
            </p:cNvPr>
            <p:cNvSpPr txBox="1"/>
            <p:nvPr/>
          </p:nvSpPr>
          <p:spPr>
            <a:xfrm flipH="1">
              <a:off x="5089819" y="3893581"/>
              <a:ext cx="2913676" cy="400069"/>
            </a:xfrm>
            <a:prstGeom prst="rect">
              <a:avLst/>
            </a:prstGeom>
            <a:noFill/>
            <a:ln>
              <a:noFill/>
            </a:ln>
          </p:spPr>
          <p:txBody>
            <a:bodyPr spcFirstLastPara="1" wrap="square" lIns="91425" tIns="45700" rIns="91425" bIns="45700" anchor="t" anchorCtr="0">
              <a:spAutoFit/>
            </a:bodyPr>
            <a:lstStyle/>
            <a:p>
              <a:pPr marL="457200" marR="0" lvl="1" rtl="0">
                <a:lnSpc>
                  <a:spcPct val="100000"/>
                </a:lnSpc>
                <a:spcBef>
                  <a:spcPts val="0"/>
                </a:spcBef>
                <a:spcAft>
                  <a:spcPts val="0"/>
                </a:spcAft>
                <a:buClr>
                  <a:srgbClr val="006E9B"/>
                </a:buClr>
                <a:buSzPts val="1800"/>
              </a:pPr>
              <a:r>
                <a:rPr lang="en-US" sz="2000" b="1" i="0" u="none" strike="noStrike" cap="none" spc="-50" dirty="0">
                  <a:solidFill>
                    <a:srgbClr val="0A5F9E"/>
                  </a:solidFill>
                  <a:latin typeface="Red Hat Display" panose="020B0604020202020204" charset="0"/>
                  <a:ea typeface="Calibri"/>
                  <a:cs typeface="Calibri"/>
                  <a:sym typeface="Calibri"/>
                </a:rPr>
                <a:t>Circular economy</a:t>
              </a:r>
            </a:p>
          </p:txBody>
        </p:sp>
      </p:grpSp>
      <p:sp>
        <p:nvSpPr>
          <p:cNvPr id="12" name="Textfeld 11">
            <a:extLst>
              <a:ext uri="{FF2B5EF4-FFF2-40B4-BE49-F238E27FC236}">
                <a16:creationId xmlns:a16="http://schemas.microsoft.com/office/drawing/2014/main" id="{BEE3E994-B3DE-4924-B5D6-8337BC435D40}"/>
              </a:ext>
            </a:extLst>
          </p:cNvPr>
          <p:cNvSpPr txBox="1"/>
          <p:nvPr/>
        </p:nvSpPr>
        <p:spPr>
          <a:xfrm flipH="1">
            <a:off x="3755120" y="1612745"/>
            <a:ext cx="2027700" cy="276999"/>
          </a:xfrm>
          <a:prstGeom prst="rect">
            <a:avLst/>
          </a:prstGeom>
          <a:noFill/>
        </p:spPr>
        <p:txBody>
          <a:bodyPr wrap="square" rtlCol="0">
            <a:spAutoFit/>
          </a:bodyPr>
          <a:lstStyle/>
          <a:p>
            <a:r>
              <a:rPr lang="de-CH" sz="1200" b="1" dirty="0">
                <a:solidFill>
                  <a:srgbClr val="0A5F9E"/>
                </a:solidFill>
                <a:latin typeface="+mn-lt"/>
              </a:rPr>
              <a:t>Sale:	CHF 1.50</a:t>
            </a:r>
          </a:p>
        </p:txBody>
      </p:sp>
      <p:sp>
        <p:nvSpPr>
          <p:cNvPr id="118" name="Textfeld 117">
            <a:extLst>
              <a:ext uri="{FF2B5EF4-FFF2-40B4-BE49-F238E27FC236}">
                <a16:creationId xmlns:a16="http://schemas.microsoft.com/office/drawing/2014/main" id="{6EC7E3DA-0F76-4B10-A53F-B5E13211B86E}"/>
              </a:ext>
            </a:extLst>
          </p:cNvPr>
          <p:cNvSpPr txBox="1"/>
          <p:nvPr/>
        </p:nvSpPr>
        <p:spPr>
          <a:xfrm flipH="1">
            <a:off x="3760726" y="2779346"/>
            <a:ext cx="2068769" cy="276999"/>
          </a:xfrm>
          <a:prstGeom prst="rect">
            <a:avLst/>
          </a:prstGeom>
          <a:noFill/>
        </p:spPr>
        <p:txBody>
          <a:bodyPr wrap="square" rtlCol="0">
            <a:spAutoFit/>
          </a:bodyPr>
          <a:lstStyle/>
          <a:p>
            <a:r>
              <a:rPr lang="de-CH" sz="1200" b="1" dirty="0">
                <a:solidFill>
                  <a:srgbClr val="0A5F9E"/>
                </a:solidFill>
                <a:latin typeface="+mn-lt"/>
              </a:rPr>
              <a:t>Sale:	 CHF 48.-</a:t>
            </a:r>
          </a:p>
        </p:txBody>
      </p:sp>
      <p:sp>
        <p:nvSpPr>
          <p:cNvPr id="34" name="Google Shape;323;p10">
            <a:extLst>
              <a:ext uri="{FF2B5EF4-FFF2-40B4-BE49-F238E27FC236}">
                <a16:creationId xmlns:a16="http://schemas.microsoft.com/office/drawing/2014/main" id="{EF005590-2917-4D54-8919-05833E7B73E8}"/>
              </a:ext>
            </a:extLst>
          </p:cNvPr>
          <p:cNvSpPr txBox="1"/>
          <p:nvPr/>
        </p:nvSpPr>
        <p:spPr>
          <a:xfrm flipH="1">
            <a:off x="-1196356" y="2499416"/>
            <a:ext cx="3011151" cy="400069"/>
          </a:xfrm>
          <a:prstGeom prst="rect">
            <a:avLst/>
          </a:prstGeom>
          <a:noFill/>
          <a:ln>
            <a:noFill/>
          </a:ln>
        </p:spPr>
        <p:txBody>
          <a:bodyPr spcFirstLastPara="1" wrap="square" lIns="91425" tIns="45700" rIns="91425" bIns="45700" anchor="t" anchorCtr="0">
            <a:spAutoFit/>
          </a:bodyPr>
          <a:lstStyle/>
          <a:p>
            <a:pPr marL="457200" marR="0" lvl="1" algn="ctr" rtl="0">
              <a:lnSpc>
                <a:spcPct val="100000"/>
              </a:lnSpc>
              <a:spcBef>
                <a:spcPts val="0"/>
              </a:spcBef>
              <a:spcAft>
                <a:spcPts val="0"/>
              </a:spcAft>
              <a:buClr>
                <a:srgbClr val="006E9B"/>
              </a:buClr>
              <a:buSzPts val="1800"/>
            </a:pPr>
            <a:r>
              <a:rPr lang="en-US" sz="2000" b="1" i="0" u="none" strike="noStrike" cap="none" spc="-50" dirty="0">
                <a:solidFill>
                  <a:srgbClr val="0A5F9E"/>
                </a:solidFill>
                <a:latin typeface="Red Hat Display" panose="020B0604020202020204" charset="0"/>
                <a:ea typeface="Calibri"/>
                <a:cs typeface="Calibri"/>
                <a:sym typeface="Calibri"/>
              </a:rPr>
              <a:t>B2C</a:t>
            </a:r>
          </a:p>
        </p:txBody>
      </p:sp>
      <p:sp>
        <p:nvSpPr>
          <p:cNvPr id="39" name="TextBox 371">
            <a:extLst>
              <a:ext uri="{FF2B5EF4-FFF2-40B4-BE49-F238E27FC236}">
                <a16:creationId xmlns:a16="http://schemas.microsoft.com/office/drawing/2014/main" id="{109B8114-F543-48F4-9DC5-39200DBE7BAD}"/>
              </a:ext>
            </a:extLst>
          </p:cNvPr>
          <p:cNvSpPr txBox="1"/>
          <p:nvPr/>
        </p:nvSpPr>
        <p:spPr>
          <a:xfrm>
            <a:off x="6784538" y="2513945"/>
            <a:ext cx="1431917" cy="253916"/>
          </a:xfrm>
          <a:prstGeom prst="rect">
            <a:avLst/>
          </a:prstGeom>
          <a:noFill/>
        </p:spPr>
        <p:txBody>
          <a:bodyPr wrap="square" rtlCol="0">
            <a:spAutoFit/>
          </a:bodyPr>
          <a:lstStyle/>
          <a:p>
            <a:r>
              <a:rPr lang="en-US" altLang="ko-KR" sz="1050" b="1" dirty="0">
                <a:solidFill>
                  <a:srgbClr val="0A5F9E"/>
                </a:solidFill>
                <a:latin typeface="+mn-lt"/>
                <a:cs typeface="Arial" pitchFamily="34" charset="0"/>
              </a:rPr>
              <a:t>Market Size EU:</a:t>
            </a:r>
            <a:endParaRPr lang="ko-KR" altLang="en-US" sz="1050" b="1" dirty="0">
              <a:solidFill>
                <a:srgbClr val="0A5F9E"/>
              </a:solidFill>
              <a:latin typeface="+mn-lt"/>
              <a:cs typeface="Arial" pitchFamily="34" charset="0"/>
            </a:endParaRPr>
          </a:p>
        </p:txBody>
      </p:sp>
      <p:sp>
        <p:nvSpPr>
          <p:cNvPr id="40" name="TextBox 371">
            <a:extLst>
              <a:ext uri="{FF2B5EF4-FFF2-40B4-BE49-F238E27FC236}">
                <a16:creationId xmlns:a16="http://schemas.microsoft.com/office/drawing/2014/main" id="{33523F55-E8E7-478C-B67A-3FB8DEC32B39}"/>
              </a:ext>
            </a:extLst>
          </p:cNvPr>
          <p:cNvSpPr txBox="1"/>
          <p:nvPr/>
        </p:nvSpPr>
        <p:spPr>
          <a:xfrm>
            <a:off x="6784538" y="2738135"/>
            <a:ext cx="1652377" cy="369332"/>
          </a:xfrm>
          <a:prstGeom prst="rect">
            <a:avLst/>
          </a:prstGeom>
          <a:noFill/>
        </p:spPr>
        <p:txBody>
          <a:bodyPr wrap="square" rtlCol="0">
            <a:spAutoFit/>
          </a:bodyPr>
          <a:lstStyle/>
          <a:p>
            <a:r>
              <a:rPr lang="en-US" altLang="ko-KR" sz="1800" b="1" dirty="0">
                <a:solidFill>
                  <a:srgbClr val="0A5F9E"/>
                </a:solidFill>
                <a:latin typeface="+mn-lt"/>
                <a:cs typeface="Arial" pitchFamily="34" charset="0"/>
              </a:rPr>
              <a:t>CHF 127B </a:t>
            </a:r>
            <a:endParaRPr lang="ko-KR" altLang="en-US" sz="1800" b="1" dirty="0">
              <a:solidFill>
                <a:srgbClr val="0A5F9E"/>
              </a:solidFill>
              <a:latin typeface="+mn-lt"/>
              <a:cs typeface="Arial" pitchFamily="34" charset="0"/>
            </a:endParaRPr>
          </a:p>
        </p:txBody>
      </p:sp>
      <p:sp>
        <p:nvSpPr>
          <p:cNvPr id="8" name="Titel 7">
            <a:extLst>
              <a:ext uri="{FF2B5EF4-FFF2-40B4-BE49-F238E27FC236}">
                <a16:creationId xmlns:a16="http://schemas.microsoft.com/office/drawing/2014/main" id="{82D9AFA0-DCE7-41DD-8E23-BDBD17F65099}"/>
              </a:ext>
            </a:extLst>
          </p:cNvPr>
          <p:cNvSpPr>
            <a:spLocks noGrp="1"/>
          </p:cNvSpPr>
          <p:nvPr>
            <p:ph type="title"/>
          </p:nvPr>
        </p:nvSpPr>
        <p:spPr>
          <a:xfrm>
            <a:off x="643800" y="67138"/>
            <a:ext cx="5928450" cy="350916"/>
          </a:xfrm>
        </p:spPr>
        <p:txBody>
          <a:bodyPr/>
          <a:lstStyle/>
          <a:p>
            <a:r>
              <a:rPr lang="en-US" dirty="0"/>
              <a:t>The circular business of capsules and bottles</a:t>
            </a:r>
            <a:endParaRPr lang="de-CH" dirty="0"/>
          </a:p>
        </p:txBody>
      </p:sp>
      <p:sp>
        <p:nvSpPr>
          <p:cNvPr id="41" name="Textfeld 40">
            <a:extLst>
              <a:ext uri="{FF2B5EF4-FFF2-40B4-BE49-F238E27FC236}">
                <a16:creationId xmlns:a16="http://schemas.microsoft.com/office/drawing/2014/main" id="{18ADD536-FF0C-45C6-B290-AA6AF62CD3A0}"/>
              </a:ext>
            </a:extLst>
          </p:cNvPr>
          <p:cNvSpPr txBox="1"/>
          <p:nvPr/>
        </p:nvSpPr>
        <p:spPr>
          <a:xfrm flipH="1">
            <a:off x="3755120" y="1776061"/>
            <a:ext cx="2027700" cy="276999"/>
          </a:xfrm>
          <a:prstGeom prst="rect">
            <a:avLst/>
          </a:prstGeom>
          <a:noFill/>
        </p:spPr>
        <p:txBody>
          <a:bodyPr wrap="square" rtlCol="0">
            <a:spAutoFit/>
          </a:bodyPr>
          <a:lstStyle/>
          <a:p>
            <a:r>
              <a:rPr lang="de-CH" sz="1200" b="1" dirty="0">
                <a:solidFill>
                  <a:srgbClr val="0A5F9E"/>
                </a:solidFill>
                <a:latin typeface="+mn-lt"/>
              </a:rPr>
              <a:t>≈ Margin:	CHF 0.40</a:t>
            </a:r>
          </a:p>
        </p:txBody>
      </p:sp>
      <p:sp>
        <p:nvSpPr>
          <p:cNvPr id="42" name="Textfeld 41">
            <a:extLst>
              <a:ext uri="{FF2B5EF4-FFF2-40B4-BE49-F238E27FC236}">
                <a16:creationId xmlns:a16="http://schemas.microsoft.com/office/drawing/2014/main" id="{4C6D223D-1E0F-4343-8962-C8D84CEE3226}"/>
              </a:ext>
            </a:extLst>
          </p:cNvPr>
          <p:cNvSpPr txBox="1"/>
          <p:nvPr/>
        </p:nvSpPr>
        <p:spPr>
          <a:xfrm flipH="1">
            <a:off x="3801795" y="2952864"/>
            <a:ext cx="2027700" cy="276999"/>
          </a:xfrm>
          <a:prstGeom prst="rect">
            <a:avLst/>
          </a:prstGeom>
          <a:noFill/>
        </p:spPr>
        <p:txBody>
          <a:bodyPr wrap="square" rtlCol="0">
            <a:spAutoFit/>
          </a:bodyPr>
          <a:lstStyle/>
          <a:p>
            <a:r>
              <a:rPr lang="de-CH" sz="1200" b="1" dirty="0">
                <a:solidFill>
                  <a:srgbClr val="0A5F9E"/>
                </a:solidFill>
                <a:latin typeface="+mn-lt"/>
              </a:rPr>
              <a:t>≈ Margin:	CHF 40.-</a:t>
            </a:r>
          </a:p>
        </p:txBody>
      </p:sp>
    </p:spTree>
    <p:extLst>
      <p:ext uri="{BB962C8B-B14F-4D97-AF65-F5344CB8AC3E}">
        <p14:creationId xmlns:p14="http://schemas.microsoft.com/office/powerpoint/2010/main" val="2667847214"/>
      </p:ext>
    </p:extLst>
  </p:cSld>
  <p:clrMapOvr>
    <a:masterClrMapping/>
  </p:clrMapOvr>
</p:sld>
</file>

<file path=ppt/theme/theme1.xml><?xml version="1.0" encoding="utf-8"?>
<a:theme xmlns:a="http://schemas.openxmlformats.org/drawingml/2006/main" name="Flat Startup Infographics by Slidesgo">
  <a:themeElements>
    <a:clrScheme name="Simple Light">
      <a:dk1>
        <a:srgbClr val="D81652"/>
      </a:dk1>
      <a:lt1>
        <a:srgbClr val="0A5F9E"/>
      </a:lt1>
      <a:dk2>
        <a:srgbClr val="5C1CA0"/>
      </a:dk2>
      <a:lt2>
        <a:srgbClr val="FF6700"/>
      </a:lt2>
      <a:accent1>
        <a:srgbClr val="024F59"/>
      </a:accent1>
      <a:accent2>
        <a:srgbClr val="327B8A"/>
      </a:accent2>
      <a:accent3>
        <a:srgbClr val="7BACB0"/>
      </a:accent3>
      <a:accent4>
        <a:srgbClr val="86B4C2"/>
      </a:accent4>
      <a:accent5>
        <a:srgbClr val="C7D4CF"/>
      </a:accent5>
      <a:accent6>
        <a:srgbClr val="000000"/>
      </a:accent6>
      <a:hlink>
        <a:srgbClr val="86B4C2"/>
      </a:hlink>
      <a:folHlink>
        <a:srgbClr val="0097A7"/>
      </a:folHlink>
    </a:clrScheme>
    <a:fontScheme name="Benutzerdefiniert 1">
      <a:majorFont>
        <a:latin typeface="Red Hat Display"/>
        <a:ea typeface=""/>
        <a:cs typeface=""/>
      </a:majorFont>
      <a:minorFont>
        <a:latin typeface="Red Hat Display"/>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2047</Words>
  <Application>Microsoft Office PowerPoint</Application>
  <PresentationFormat>Bildschirmpräsentation (16:9)</PresentationFormat>
  <Paragraphs>559</Paragraphs>
  <Slides>23</Slides>
  <Notes>20</Notes>
  <HiddenSlides>0</HiddenSlides>
  <MMClips>2</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23</vt:i4>
      </vt:variant>
    </vt:vector>
  </HeadingPairs>
  <TitlesOfParts>
    <vt:vector size="33" baseType="lpstr">
      <vt:lpstr>Arial</vt:lpstr>
      <vt:lpstr>Red Hat Display</vt:lpstr>
      <vt:lpstr>Fira Sans Extra Condensed</vt:lpstr>
      <vt:lpstr>Red Hat Text</vt:lpstr>
      <vt:lpstr>Proxima Nova Semibold</vt:lpstr>
      <vt:lpstr>Calibri</vt:lpstr>
      <vt:lpstr>Castellar</vt:lpstr>
      <vt:lpstr>Roboto Condensed</vt:lpstr>
      <vt:lpstr>Roboto</vt:lpstr>
      <vt:lpstr>Flat Startup Infographics by Slidesgo</vt:lpstr>
      <vt:lpstr>PowerPoint-Präsentation</vt:lpstr>
      <vt:lpstr>Team</vt:lpstr>
      <vt:lpstr>Unhealthy drinking habits throughout the day</vt:lpstr>
      <vt:lpstr>PET Bottle waste</vt:lpstr>
      <vt:lpstr>PowerPoint-Präsentation</vt:lpstr>
      <vt:lpstr>A reusable drinking system with an innovative capsule system</vt:lpstr>
      <vt:lpstr>One day in life – with a potiio-bottle</vt:lpstr>
      <vt:lpstr>Competitive landscape – Second mover advantage with potiio’s capsules</vt:lpstr>
      <vt:lpstr>The circular business of capsules and bottles</vt:lpstr>
      <vt:lpstr>Timeline – Crowdfunding &amp; test market in 2022</vt:lpstr>
      <vt:lpstr>Next steps – Marketing / Crowdfunding 2022</vt:lpstr>
      <vt:lpstr>PowerPoint-Präsentation</vt:lpstr>
      <vt:lpstr>Financial projection – 1M bottles in 5 years</vt:lpstr>
      <vt:lpstr>Funding – 1.25M pre-seed round</vt:lpstr>
      <vt:lpstr>Summary – The Sweetspot Discovery</vt:lpstr>
      <vt:lpstr>PowerPoint-Präsentation</vt:lpstr>
      <vt:lpstr>Market opportunity soft drinks – 2020</vt:lpstr>
      <vt:lpstr>Taste does not come with wellness</vt:lpstr>
      <vt:lpstr>Go to Market – Millennials &amp; Gen Z</vt:lpstr>
      <vt:lpstr>Competitor Air Up and Dropz</vt:lpstr>
      <vt:lpstr>A reusable drinking system with an innovative capsule system</vt:lpstr>
      <vt:lpstr>PowerPoint-Präsentation</vt:lpstr>
      <vt:lpstr>Financial model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Alessandro Hofmann</dc:creator>
  <cp:lastModifiedBy>Cédric Sax</cp:lastModifiedBy>
  <cp:revision>410</cp:revision>
  <cp:lastPrinted>2022-02-11T13:08:19Z</cp:lastPrinted>
  <dcterms:modified xsi:type="dcterms:W3CDTF">2022-03-28T16:11:58Z</dcterms:modified>
</cp:coreProperties>
</file>